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83" r:id="rId2"/>
    <p:sldId id="278" r:id="rId3"/>
    <p:sldId id="277" r:id="rId4"/>
    <p:sldId id="275" r:id="rId5"/>
    <p:sldId id="272" r:id="rId6"/>
    <p:sldId id="273" r:id="rId7"/>
    <p:sldId id="274" r:id="rId8"/>
    <p:sldId id="280" r:id="rId9"/>
    <p:sldId id="281" r:id="rId10"/>
    <p:sldId id="284" r:id="rId11"/>
    <p:sldId id="276" r:id="rId12"/>
    <p:sldId id="261" r:id="rId13"/>
    <p:sldId id="257" r:id="rId14"/>
    <p:sldId id="270" r:id="rId15"/>
    <p:sldId id="258" r:id="rId16"/>
    <p:sldId id="259" r:id="rId17"/>
    <p:sldId id="268" r:id="rId18"/>
    <p:sldId id="260" r:id="rId19"/>
    <p:sldId id="265" r:id="rId20"/>
    <p:sldId id="262" r:id="rId21"/>
    <p:sldId id="279" r:id="rId22"/>
    <p:sldId id="285" r:id="rId23"/>
    <p:sldId id="282" r:id="rId24"/>
  </p:sldIdLst>
  <p:sldSz cx="9144000" cy="6858000" type="screen4x3"/>
  <p:notesSz cx="6648450" cy="98504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96" y="-123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0995" cy="49252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765916" y="0"/>
            <a:ext cx="2880995" cy="492522"/>
          </a:xfrm>
          <a:prstGeom prst="rect">
            <a:avLst/>
          </a:prstGeom>
        </p:spPr>
        <p:txBody>
          <a:bodyPr vert="horz" lIns="91440" tIns="45720" rIns="91440" bIns="45720" rtlCol="0"/>
          <a:lstStyle>
            <a:lvl1pPr algn="r">
              <a:defRPr sz="1200"/>
            </a:lvl1pPr>
          </a:lstStyle>
          <a:p>
            <a:fld id="{20514289-2318-47AE-B03E-F6BA585D115C}" type="datetimeFigureOut">
              <a:rPr lang="de-DE" smtClean="0"/>
              <a:pPr/>
              <a:t>24.01.2013</a:t>
            </a:fld>
            <a:endParaRPr lang="de-DE"/>
          </a:p>
        </p:txBody>
      </p:sp>
      <p:sp>
        <p:nvSpPr>
          <p:cNvPr id="4" name="Fußzeilenplatzhalter 3"/>
          <p:cNvSpPr>
            <a:spLocks noGrp="1"/>
          </p:cNvSpPr>
          <p:nvPr>
            <p:ph type="ftr" sz="quarter" idx="2"/>
          </p:nvPr>
        </p:nvSpPr>
        <p:spPr>
          <a:xfrm>
            <a:off x="0" y="9356206"/>
            <a:ext cx="2880995" cy="49252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765916" y="9356206"/>
            <a:ext cx="2880995" cy="492522"/>
          </a:xfrm>
          <a:prstGeom prst="rect">
            <a:avLst/>
          </a:prstGeom>
        </p:spPr>
        <p:txBody>
          <a:bodyPr vert="horz" lIns="91440" tIns="45720" rIns="91440" bIns="45720" rtlCol="0" anchor="b"/>
          <a:lstStyle>
            <a:lvl1pPr algn="r">
              <a:defRPr sz="1200"/>
            </a:lvl1pPr>
          </a:lstStyle>
          <a:p>
            <a:fld id="{2B2E5E97-64BC-4F22-9167-AB3C79F78A7D}" type="slidenum">
              <a:rPr lang="de-DE" smtClean="0"/>
              <a:pPr/>
              <a:t>‹Nr.›</a:t>
            </a:fld>
            <a:endParaRPr lang="de-DE"/>
          </a:p>
        </p:txBody>
      </p:sp>
    </p:spTree>
    <p:extLst>
      <p:ext uri="{BB962C8B-B14F-4D97-AF65-F5344CB8AC3E}">
        <p14:creationId xmlns:p14="http://schemas.microsoft.com/office/powerpoint/2010/main" xmlns="" val="34145271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1313" cy="492125"/>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765550" y="0"/>
            <a:ext cx="2881313" cy="492125"/>
          </a:xfrm>
          <a:prstGeom prst="rect">
            <a:avLst/>
          </a:prstGeom>
        </p:spPr>
        <p:txBody>
          <a:bodyPr vert="horz" lIns="91440" tIns="45720" rIns="91440" bIns="45720" rtlCol="0"/>
          <a:lstStyle>
            <a:lvl1pPr algn="r">
              <a:defRPr sz="1200"/>
            </a:lvl1pPr>
          </a:lstStyle>
          <a:p>
            <a:fld id="{FB7F271F-BD42-47CC-A7E0-EF964351B82B}" type="datetimeFigureOut">
              <a:rPr lang="de-DE" smtClean="0"/>
              <a:pPr/>
              <a:t>24.01.2013</a:t>
            </a:fld>
            <a:endParaRPr lang="de-DE"/>
          </a:p>
        </p:txBody>
      </p:sp>
      <p:sp>
        <p:nvSpPr>
          <p:cNvPr id="4" name="Folienbildplatzhalter 3"/>
          <p:cNvSpPr>
            <a:spLocks noGrp="1" noRot="1" noChangeAspect="1"/>
          </p:cNvSpPr>
          <p:nvPr>
            <p:ph type="sldImg" idx="2"/>
          </p:nvPr>
        </p:nvSpPr>
        <p:spPr>
          <a:xfrm>
            <a:off x="862013" y="738188"/>
            <a:ext cx="4924425" cy="3694112"/>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65163" y="4678363"/>
            <a:ext cx="5318125" cy="4433887"/>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356725"/>
            <a:ext cx="2881313" cy="492125"/>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765550" y="9356725"/>
            <a:ext cx="2881313" cy="492125"/>
          </a:xfrm>
          <a:prstGeom prst="rect">
            <a:avLst/>
          </a:prstGeom>
        </p:spPr>
        <p:txBody>
          <a:bodyPr vert="horz" lIns="91440" tIns="45720" rIns="91440" bIns="45720" rtlCol="0" anchor="b"/>
          <a:lstStyle>
            <a:lvl1pPr algn="r">
              <a:defRPr sz="1200"/>
            </a:lvl1pPr>
          </a:lstStyle>
          <a:p>
            <a:fld id="{1CDD5D05-9E67-485B-9852-9AF7EAF93D47}" type="slidenum">
              <a:rPr lang="de-DE" smtClean="0"/>
              <a:pPr/>
              <a:t>‹Nr.›</a:t>
            </a:fld>
            <a:endParaRPr lang="de-DE"/>
          </a:p>
        </p:txBody>
      </p:sp>
    </p:spTree>
    <p:extLst>
      <p:ext uri="{BB962C8B-B14F-4D97-AF65-F5344CB8AC3E}">
        <p14:creationId xmlns:p14="http://schemas.microsoft.com/office/powerpoint/2010/main" xmlns="" val="2895494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685800" y="2130425"/>
            <a:ext cx="7772400" cy="1470025"/>
          </a:xfrm>
        </p:spPr>
        <p:txBody>
          <a:bodyPr/>
          <a:lstStyle>
            <a:lvl1pPr>
              <a:defRPr/>
            </a:lvl1pPr>
          </a:lstStyle>
          <a:p>
            <a:r>
              <a:rPr lang="de-DE" dirty="0" smtClean="0"/>
              <a:t>Bildung für nachhaltige Entwicklung</a:t>
            </a:r>
            <a:endParaRPr lang="de-DE" dirty="0"/>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A8977AF0-9D4E-47A4-ABDB-7F03CEC86B2F}" type="datetimeFigureOut">
              <a:rPr lang="de-DE" smtClean="0"/>
              <a:pPr/>
              <a:t>24.01.2013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E59C633-A203-4CCB-94AC-EDCBC2A1679F}"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8977AF0-9D4E-47A4-ABDB-7F03CEC86B2F}" type="datetimeFigureOut">
              <a:rPr lang="de-DE" smtClean="0"/>
              <a:pPr/>
              <a:t>24.01.2013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E59C633-A203-4CCB-94AC-EDCBC2A1679F}"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8977AF0-9D4E-47A4-ABDB-7F03CEC86B2F}" type="datetimeFigureOut">
              <a:rPr lang="de-DE" smtClean="0"/>
              <a:pPr/>
              <a:t>24.01.2013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E59C633-A203-4CCB-94AC-EDCBC2A1679F}" type="slidenum">
              <a:rPr lang="de-DE" smtClean="0"/>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8977AF0-9D4E-47A4-ABDB-7F03CEC86B2F}" type="datetimeFigureOut">
              <a:rPr lang="de-DE" smtClean="0"/>
              <a:pPr/>
              <a:t>24.01.2013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E59C633-A203-4CCB-94AC-EDCBC2A1679F}"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A8977AF0-9D4E-47A4-ABDB-7F03CEC86B2F}" type="datetimeFigureOut">
              <a:rPr lang="de-DE" smtClean="0"/>
              <a:pPr/>
              <a:t>24.01.2013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E59C633-A203-4CCB-94AC-EDCBC2A1679F}"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A8977AF0-9D4E-47A4-ABDB-7F03CEC86B2F}" type="datetimeFigureOut">
              <a:rPr lang="de-DE" smtClean="0"/>
              <a:pPr/>
              <a:t>24.01.2013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E59C633-A203-4CCB-94AC-EDCBC2A1679F}"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A8977AF0-9D4E-47A4-ABDB-7F03CEC86B2F}" type="datetimeFigureOut">
              <a:rPr lang="de-DE" smtClean="0"/>
              <a:pPr/>
              <a:t>24.01.2013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3E59C633-A203-4CCB-94AC-EDCBC2A1679F}"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A8977AF0-9D4E-47A4-ABDB-7F03CEC86B2F}" type="datetimeFigureOut">
              <a:rPr lang="de-DE" smtClean="0"/>
              <a:pPr/>
              <a:t>24.01.2013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3E59C633-A203-4CCB-94AC-EDCBC2A1679F}"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A8977AF0-9D4E-47A4-ABDB-7F03CEC86B2F}" type="datetimeFigureOut">
              <a:rPr lang="de-DE" smtClean="0"/>
              <a:pPr/>
              <a:t>24.01.2013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3E59C633-A203-4CCB-94AC-EDCBC2A1679F}"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A8977AF0-9D4E-47A4-ABDB-7F03CEC86B2F}" type="datetimeFigureOut">
              <a:rPr lang="de-DE" smtClean="0"/>
              <a:pPr/>
              <a:t>24.01.2013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E59C633-A203-4CCB-94AC-EDCBC2A1679F}"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A8977AF0-9D4E-47A4-ABDB-7F03CEC86B2F}" type="datetimeFigureOut">
              <a:rPr lang="de-DE" smtClean="0"/>
              <a:pPr/>
              <a:t>24.01.2013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E59C633-A203-4CCB-94AC-EDCBC2A1679F}"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977AF0-9D4E-47A4-ABDB-7F03CEC86B2F}" type="datetimeFigureOut">
              <a:rPr lang="de-DE" smtClean="0"/>
              <a:pPr/>
              <a:t>24.01.2013</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59C633-A203-4CCB-94AC-EDCBC2A1679F}"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kmk.org/fileadmin/veroeffentlichungen_beschluesse/2007/2007_06_15_Bildung_f_nachh_Entwicklung.pdf" TargetMode="External"/><Relationship Id="rId2" Type="http://schemas.openxmlformats.org/officeDocument/2006/relationships/hyperlink" Target="http://www.umweltbildung.uni-osnabrueck.de/pub/uploads/Dgfe-bne/bfn_Memorandum_Lehrerbildung2004.pdf" TargetMode="External"/><Relationship Id="rId1" Type="http://schemas.openxmlformats.org/officeDocument/2006/relationships/slideLayout" Target="../slideLayouts/slideLayout2.xml"/><Relationship Id="rId4" Type="http://schemas.openxmlformats.org/officeDocument/2006/relationships/hyperlink" Target="http://www.transfer-21.de/daten/materialien/Orientierungshilfe/Orientierungshilfe_Kompetenzen.pd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535039"/>
            <a:ext cx="7772400" cy="1470025"/>
          </a:xfrm>
        </p:spPr>
        <p:txBody>
          <a:bodyPr>
            <a:normAutofit/>
          </a:bodyPr>
          <a:lstStyle/>
          <a:p>
            <a:r>
              <a:rPr lang="de-DE" b="1" dirty="0" smtClean="0"/>
              <a:t>Rückblick auf die letzte Sitzung</a:t>
            </a:r>
            <a:endParaRPr lang="de-DE"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557808"/>
            <a:ext cx="8229600" cy="1143000"/>
          </a:xfrm>
        </p:spPr>
        <p:txBody>
          <a:bodyPr>
            <a:normAutofit/>
          </a:bodyPr>
          <a:lstStyle/>
          <a:p>
            <a:r>
              <a:rPr lang="de-DE" sz="3600" b="1" dirty="0" smtClean="0"/>
              <a:t>Texte im Gruppenpuzzle</a:t>
            </a:r>
            <a:endParaRPr lang="de-DE" sz="3600" b="1" dirty="0"/>
          </a:p>
        </p:txBody>
      </p:sp>
      <p:sp>
        <p:nvSpPr>
          <p:cNvPr id="3" name="Inhaltsplatzhalter 2"/>
          <p:cNvSpPr>
            <a:spLocks noGrp="1"/>
          </p:cNvSpPr>
          <p:nvPr>
            <p:ph idx="1"/>
          </p:nvPr>
        </p:nvSpPr>
        <p:spPr/>
        <p:txBody>
          <a:bodyPr>
            <a:normAutofit/>
          </a:bodyPr>
          <a:lstStyle/>
          <a:p>
            <a:r>
              <a:rPr lang="de-DE" dirty="0" smtClean="0"/>
              <a:t>Memorandum Lehrerbildung</a:t>
            </a:r>
          </a:p>
          <a:p>
            <a:pPr lvl="1">
              <a:buNone/>
            </a:pPr>
            <a:r>
              <a:rPr lang="de-DE" sz="1200" dirty="0" smtClean="0">
                <a:hlinkClick r:id="rId2"/>
              </a:rPr>
              <a:t>http://</a:t>
            </a:r>
            <a:r>
              <a:rPr lang="de-DE" sz="1200" dirty="0" smtClean="0">
                <a:hlinkClick r:id="rId2"/>
              </a:rPr>
              <a:t>www.umweltbildung.uni-osnabrueck.de/pub/uploads/Dgfe-bne/bfn_Memorandum_Lehrerbildung2004.pdf</a:t>
            </a:r>
            <a:r>
              <a:rPr lang="de-DE" sz="1200" dirty="0" smtClean="0"/>
              <a:t> </a:t>
            </a:r>
            <a:endParaRPr lang="de-DE" sz="1200" dirty="0" smtClean="0"/>
          </a:p>
          <a:p>
            <a:r>
              <a:rPr lang="de-DE" dirty="0" smtClean="0"/>
              <a:t>KMK-Empfehlungen </a:t>
            </a:r>
            <a:r>
              <a:rPr lang="de-DE" dirty="0" err="1" smtClean="0"/>
              <a:t>BnE</a:t>
            </a:r>
            <a:endParaRPr lang="de-DE" dirty="0" smtClean="0"/>
          </a:p>
          <a:p>
            <a:pPr lvl="1">
              <a:buNone/>
            </a:pPr>
            <a:r>
              <a:rPr lang="de-DE" sz="1200" dirty="0" smtClean="0">
                <a:hlinkClick r:id="rId3"/>
              </a:rPr>
              <a:t>http://</a:t>
            </a:r>
            <a:r>
              <a:rPr lang="de-DE" sz="1200" dirty="0" smtClean="0">
                <a:hlinkClick r:id="rId3"/>
              </a:rPr>
              <a:t>www.kmk.org/fileadmin/veroeffentlichungen_beschluesse/2007/2007_06_15_Bildung_f_nachh_Entwicklung.pdf</a:t>
            </a:r>
            <a:r>
              <a:rPr lang="de-DE" sz="1200" dirty="0" smtClean="0"/>
              <a:t> </a:t>
            </a:r>
            <a:endParaRPr lang="de-DE" sz="1200" dirty="0" smtClean="0"/>
          </a:p>
          <a:p>
            <a:r>
              <a:rPr lang="de-DE" dirty="0" smtClean="0"/>
              <a:t>Nachhaltigkeit und Gerechtigkeit</a:t>
            </a:r>
          </a:p>
          <a:p>
            <a:pPr>
              <a:buNone/>
            </a:pPr>
            <a:r>
              <a:rPr lang="de-DE" sz="1200" dirty="0" smtClean="0"/>
              <a:t>	G. De Haan et al. (2004). Nachhaltigkeit </a:t>
            </a:r>
            <a:r>
              <a:rPr lang="de-DE" sz="1200" dirty="0" smtClean="0"/>
              <a:t>und Gerechtigkeit: Grundlagen und schulpraktische </a:t>
            </a:r>
            <a:r>
              <a:rPr lang="de-DE" sz="1200" dirty="0" smtClean="0"/>
              <a:t>Konsequenzen, darin Kapitel 8. Bildung für nachhaltige und gerechte Entwicklung als Kompetenzerwerb. Springer, 183-194</a:t>
            </a:r>
            <a:endParaRPr lang="de-DE" sz="1200" dirty="0" smtClean="0"/>
          </a:p>
          <a:p>
            <a:r>
              <a:rPr lang="de-DE" dirty="0" smtClean="0"/>
              <a:t>Orientierungshilfe </a:t>
            </a:r>
            <a:r>
              <a:rPr lang="de-DE" dirty="0" err="1" smtClean="0"/>
              <a:t>BnE</a:t>
            </a:r>
            <a:endParaRPr lang="de-DE" dirty="0" smtClean="0"/>
          </a:p>
          <a:p>
            <a:pPr lvl="1">
              <a:buNone/>
            </a:pPr>
            <a:r>
              <a:rPr lang="de-DE" sz="1200" dirty="0" smtClean="0">
                <a:hlinkClick r:id="rId4"/>
              </a:rPr>
              <a:t>http://</a:t>
            </a:r>
            <a:r>
              <a:rPr lang="de-DE" sz="1200" dirty="0" smtClean="0">
                <a:hlinkClick r:id="rId4"/>
              </a:rPr>
              <a:t>www.transfer-21.de/daten/materialien/Orientierungshilfe/Orientierungshilfe_Kompetenzen.pdf</a:t>
            </a:r>
            <a:r>
              <a:rPr lang="de-DE" sz="1200" dirty="0" smtClean="0"/>
              <a:t> </a:t>
            </a:r>
            <a:endParaRPr lang="de-DE" sz="1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r>
              <a:rPr lang="de-DE" b="1" dirty="0" smtClean="0"/>
              <a:t>Didaktische Theorie zu </a:t>
            </a:r>
            <a:r>
              <a:rPr lang="de-DE" b="1" dirty="0" err="1" smtClean="0"/>
              <a:t>BnE</a:t>
            </a:r>
            <a:endParaRPr lang="de-DE" b="1" dirty="0"/>
          </a:p>
        </p:txBody>
      </p:sp>
    </p:spTree>
    <p:extLst>
      <p:ext uri="{BB962C8B-B14F-4D97-AF65-F5344CB8AC3E}">
        <p14:creationId xmlns:p14="http://schemas.microsoft.com/office/powerpoint/2010/main" xmlns="" val="40770105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el 1"/>
          <p:cNvSpPr>
            <a:spLocks noGrp="1"/>
          </p:cNvSpPr>
          <p:nvPr>
            <p:ph type="title"/>
          </p:nvPr>
        </p:nvSpPr>
        <p:spPr>
          <a:xfrm>
            <a:off x="457200" y="485800"/>
            <a:ext cx="8229600" cy="1143000"/>
          </a:xfrm>
        </p:spPr>
        <p:txBody>
          <a:bodyPr>
            <a:normAutofit/>
          </a:bodyPr>
          <a:lstStyle/>
          <a:p>
            <a:r>
              <a:rPr lang="de-DE" sz="3600" b="1" dirty="0"/>
              <a:t>Hintergrund</a:t>
            </a:r>
            <a:endParaRPr lang="en-US" sz="3600" b="1" dirty="0"/>
          </a:p>
        </p:txBody>
      </p:sp>
      <p:sp>
        <p:nvSpPr>
          <p:cNvPr id="15363" name="Inhaltsplatzhalter 2"/>
          <p:cNvSpPr>
            <a:spLocks noGrp="1"/>
          </p:cNvSpPr>
          <p:nvPr>
            <p:ph idx="1"/>
          </p:nvPr>
        </p:nvSpPr>
        <p:spPr>
          <a:xfrm>
            <a:off x="457200" y="1600200"/>
            <a:ext cx="7115175" cy="4525963"/>
          </a:xfrm>
        </p:spPr>
        <p:txBody>
          <a:bodyPr>
            <a:normAutofit fontScale="92500" lnSpcReduction="20000"/>
          </a:bodyPr>
          <a:lstStyle/>
          <a:p>
            <a:r>
              <a:rPr lang="de-DE" sz="2400"/>
              <a:t>Erstmals erwähnt in der Agenda 21: Agenda 21 (1998): </a:t>
            </a:r>
            <a:r>
              <a:rPr lang="de-DE" sz="2400" i="1"/>
              <a:t>„Bildung ist eine unerlässliche Voraussetzung für die Förderung einer nachhaltigen Entwicklung und die Verbesserung der Fähigkeit der Menschen, sich mit Umwelt- und Entwicklungsfragen auseinanderzusetzen.“ </a:t>
            </a:r>
            <a:endParaRPr lang="de-DE" sz="2400" smtClean="0"/>
          </a:p>
          <a:p>
            <a:r>
              <a:rPr lang="de-DE" sz="2400" smtClean="0"/>
              <a:t>UNESCO-Weltdekade zur „Bildung für nachhaltige Entwicklung (BnE)“ 2005-2014</a:t>
            </a:r>
          </a:p>
          <a:p>
            <a:r>
              <a:rPr lang="de-DE" sz="2400" smtClean="0"/>
              <a:t>Aktionspläne der Bundesregierung zur Umsetzung der Dekade-Ziele, BLK-Programme 21 und 21-Transfer</a:t>
            </a:r>
          </a:p>
          <a:p>
            <a:r>
              <a:rPr lang="de-DE" sz="2400" smtClean="0"/>
              <a:t>KMK-Empfehlung zur BnE in der Schule 2007</a:t>
            </a:r>
          </a:p>
          <a:p>
            <a:r>
              <a:rPr lang="de-DE" sz="2400" smtClean="0"/>
              <a:t>DGfE-Memorandum ruft zur verstärkten Forschung in zur BnE auf</a:t>
            </a:r>
          </a:p>
          <a:p>
            <a:r>
              <a:rPr lang="de-DE" sz="2400" smtClean="0"/>
              <a:t>Überschneidungen mit dem Konzept der Umweltbildung, erweitert um die gesellschaftlichen und ökonomischen Aspekte</a:t>
            </a:r>
          </a:p>
          <a:p>
            <a:pPr>
              <a:buFont typeface="Wingdings 2" pitchFamily="18" charset="2"/>
              <a:buNone/>
            </a:pPr>
            <a:endParaRPr lang="de-DE" sz="2400" smtClean="0"/>
          </a:p>
          <a:p>
            <a:endParaRPr lang="de-DE" sz="2400" smtClean="0"/>
          </a:p>
          <a:p>
            <a:endParaRPr lang="en-US" smtClean="0"/>
          </a:p>
        </p:txBody>
      </p:sp>
      <p:pic>
        <p:nvPicPr>
          <p:cNvPr id="15364" name="Picture 2"/>
          <p:cNvPicPr>
            <a:picLocks noChangeAspect="1" noChangeArrowheads="1"/>
          </p:cNvPicPr>
          <p:nvPr/>
        </p:nvPicPr>
        <p:blipFill>
          <a:blip r:embed="rId2" cstate="print"/>
          <a:srcRect/>
          <a:stretch>
            <a:fillRect/>
          </a:stretch>
        </p:blipFill>
        <p:spPr bwMode="auto">
          <a:xfrm>
            <a:off x="7715250" y="2000250"/>
            <a:ext cx="1000125" cy="1855788"/>
          </a:xfrm>
          <a:prstGeom prst="rect">
            <a:avLst/>
          </a:prstGeom>
          <a:noFill/>
          <a:ln w="9525">
            <a:noFill/>
            <a:miter lim="800000"/>
            <a:headEnd/>
            <a:tailEnd/>
          </a:ln>
        </p:spPr>
      </p:pic>
      <p:pic>
        <p:nvPicPr>
          <p:cNvPr id="15365" name="Picture 3"/>
          <p:cNvPicPr>
            <a:picLocks noChangeAspect="1" noChangeArrowheads="1"/>
          </p:cNvPicPr>
          <p:nvPr/>
        </p:nvPicPr>
        <p:blipFill>
          <a:blip r:embed="rId3" cstate="print"/>
          <a:srcRect/>
          <a:stretch>
            <a:fillRect/>
          </a:stretch>
        </p:blipFill>
        <p:spPr bwMode="auto">
          <a:xfrm>
            <a:off x="7572375" y="4000500"/>
            <a:ext cx="1428750" cy="10191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2"/>
          <p:cNvPicPr>
            <a:picLocks noChangeAspect="1" noChangeArrowheads="1"/>
          </p:cNvPicPr>
          <p:nvPr/>
        </p:nvPicPr>
        <p:blipFill>
          <a:blip r:embed="rId2" cstate="print"/>
          <a:srcRect/>
          <a:stretch>
            <a:fillRect/>
          </a:stretch>
        </p:blipFill>
        <p:spPr bwMode="auto">
          <a:xfrm>
            <a:off x="6770688" y="1857375"/>
            <a:ext cx="2373312" cy="4405313"/>
          </a:xfrm>
          <a:prstGeom prst="rect">
            <a:avLst/>
          </a:prstGeom>
          <a:noFill/>
          <a:ln w="9525">
            <a:noFill/>
            <a:miter lim="800000"/>
            <a:headEnd/>
            <a:tailEnd/>
          </a:ln>
        </p:spPr>
      </p:pic>
      <p:sp>
        <p:nvSpPr>
          <p:cNvPr id="11266" name="Titel 1"/>
          <p:cNvSpPr>
            <a:spLocks noGrp="1"/>
          </p:cNvSpPr>
          <p:nvPr>
            <p:ph type="title"/>
          </p:nvPr>
        </p:nvSpPr>
        <p:spPr>
          <a:xfrm>
            <a:off x="457200" y="485800"/>
            <a:ext cx="8229600" cy="1143000"/>
          </a:xfrm>
        </p:spPr>
        <p:txBody>
          <a:bodyPr/>
          <a:lstStyle/>
          <a:p>
            <a:r>
              <a:rPr lang="de-DE" sz="3600" b="1" dirty="0" smtClean="0"/>
              <a:t>Definition</a:t>
            </a:r>
            <a:endParaRPr lang="de-DE" sz="3600" b="1" dirty="0"/>
          </a:p>
        </p:txBody>
      </p:sp>
      <p:sp>
        <p:nvSpPr>
          <p:cNvPr id="11267" name="Inhaltsplatzhalter 2"/>
          <p:cNvSpPr>
            <a:spLocks noGrp="1"/>
          </p:cNvSpPr>
          <p:nvPr>
            <p:ph idx="1"/>
          </p:nvPr>
        </p:nvSpPr>
        <p:spPr>
          <a:xfrm>
            <a:off x="457200" y="1484784"/>
            <a:ext cx="6491064" cy="4968552"/>
          </a:xfrm>
        </p:spPr>
        <p:txBody>
          <a:bodyPr>
            <a:normAutofit lnSpcReduction="10000"/>
          </a:bodyPr>
          <a:lstStyle/>
          <a:p>
            <a:r>
              <a:rPr lang="de-DE" sz="2400" dirty="0" smtClean="0"/>
              <a:t>„</a:t>
            </a:r>
            <a:r>
              <a:rPr lang="de-DE" sz="2400" i="1" dirty="0" smtClean="0"/>
              <a:t>Bildung </a:t>
            </a:r>
            <a:r>
              <a:rPr lang="de-DE" sz="2400" i="1" dirty="0"/>
              <a:t>für nachhaltige Entwicklung (BNE) ermöglicht es dem Individuum, aktiv an der Analyse und Bewertung von nicht nachhaltigen Entwicklungsprozessen teilzuhaben, sich an Kriterien der Nachhaltigkeit im eigenen Leben zu orientieren und nachhaltige Entwicklungsprozesse gemeinsam mit anderen lokal wie global in Gang zu </a:t>
            </a:r>
            <a:r>
              <a:rPr lang="de-DE" sz="2400" i="1" dirty="0" smtClean="0"/>
              <a:t>setzen</a:t>
            </a:r>
            <a:r>
              <a:rPr lang="de-DE" sz="2400" dirty="0" smtClean="0"/>
              <a:t>“ (Transfer 21)</a:t>
            </a:r>
          </a:p>
          <a:p>
            <a:r>
              <a:rPr lang="de-DE" sz="2400" dirty="0" smtClean="0"/>
              <a:t>„</a:t>
            </a:r>
            <a:r>
              <a:rPr lang="de-DE" sz="2400" i="1" dirty="0" smtClean="0"/>
              <a:t>Mit </a:t>
            </a:r>
            <a:r>
              <a:rPr lang="de-DE" sz="2400" i="1" dirty="0" err="1" smtClean="0"/>
              <a:t>BnE</a:t>
            </a:r>
            <a:r>
              <a:rPr lang="de-DE" sz="2400" i="1" dirty="0" smtClean="0"/>
              <a:t> wird eine ganzheitliche, inter-disziplinäre Vision von Bildung formuliert, die dazu dient, Wissen und Handlungs-</a:t>
            </a:r>
            <a:r>
              <a:rPr lang="de-DE" sz="2400" i="1" dirty="0" err="1" smtClean="0"/>
              <a:t>möglichkeiten</a:t>
            </a:r>
            <a:r>
              <a:rPr lang="de-DE" sz="2400" i="1" dirty="0" smtClean="0"/>
              <a:t> zu vermitteln, die für eine nachhaltige Zukunft unserer Erde wichtig sind</a:t>
            </a:r>
            <a:r>
              <a:rPr lang="de-DE" sz="2400" dirty="0" smtClean="0"/>
              <a:t>“ (KMK)</a:t>
            </a:r>
            <a:endParaRPr lang="en-US" sz="2400" dirty="0" smtClean="0"/>
          </a:p>
          <a:p>
            <a:endParaRPr lang="en-US" sz="2400"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557808"/>
            <a:ext cx="8229600" cy="1143000"/>
          </a:xfrm>
        </p:spPr>
        <p:txBody>
          <a:bodyPr>
            <a:normAutofit/>
          </a:bodyPr>
          <a:lstStyle/>
          <a:p>
            <a:r>
              <a:rPr lang="de-DE" sz="3600" b="1" dirty="0" smtClean="0"/>
              <a:t>Ziele</a:t>
            </a:r>
            <a:endParaRPr lang="de-DE" sz="3600" b="1" dirty="0"/>
          </a:p>
        </p:txBody>
      </p:sp>
      <p:sp>
        <p:nvSpPr>
          <p:cNvPr id="3" name="Inhaltsplatzhalter 2"/>
          <p:cNvSpPr>
            <a:spLocks noGrp="1"/>
          </p:cNvSpPr>
          <p:nvPr>
            <p:ph idx="1"/>
          </p:nvPr>
        </p:nvSpPr>
        <p:spPr/>
        <p:txBody>
          <a:bodyPr>
            <a:normAutofit fontScale="85000" lnSpcReduction="20000"/>
          </a:bodyPr>
          <a:lstStyle/>
          <a:p>
            <a:r>
              <a:rPr lang="en-US" smtClean="0"/>
              <a:t>Bereitstellung von Bildungsangeboten, die Wissen, Handlungsmöglichkeiten und Kompetenzen rund um nachhaltige Entwicklung vermitteln</a:t>
            </a:r>
          </a:p>
          <a:p>
            <a:r>
              <a:rPr lang="en-US" smtClean="0"/>
              <a:t>Erwerb von Gestaltungskompetenz</a:t>
            </a:r>
          </a:p>
          <a:p>
            <a:r>
              <a:rPr lang="en-US" smtClean="0"/>
              <a:t>Veränderung der Gesellschaft hin zu mehr Nachhaltigkeit</a:t>
            </a:r>
          </a:p>
          <a:p>
            <a:r>
              <a:rPr lang="de-DE" i="1"/>
              <a:t>„Das Konzept der BnE hat zum Ziel, Schülerinnen und Schüler zur aktiven Gestaltung einer ökologisch verträglichen, wirtschaftlich leistungsfähigen und sozial gerechten Umwelt unter Berücksichtigung globaler Aspekte, demokratischer Grundprinzipien und kultureller Vielfalt zu befähigen“   (KMK)   </a:t>
            </a:r>
            <a:endParaRPr lang="de-DE"/>
          </a:p>
          <a:p>
            <a:endParaRPr lang="en-US" smtClean="0"/>
          </a:p>
          <a:p>
            <a:endParaRPr lang="en-US"/>
          </a:p>
          <a:p>
            <a:endParaRPr lang="de-DE"/>
          </a:p>
        </p:txBody>
      </p:sp>
    </p:spTree>
    <p:extLst>
      <p:ext uri="{BB962C8B-B14F-4D97-AF65-F5344CB8AC3E}">
        <p14:creationId xmlns:p14="http://schemas.microsoft.com/office/powerpoint/2010/main" xmlns="" val="34863693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el 1"/>
          <p:cNvSpPr>
            <a:spLocks noGrp="1"/>
          </p:cNvSpPr>
          <p:nvPr>
            <p:ph type="title"/>
          </p:nvPr>
        </p:nvSpPr>
        <p:spPr>
          <a:xfrm>
            <a:off x="457200" y="548680"/>
            <a:ext cx="8229600" cy="1143000"/>
          </a:xfrm>
        </p:spPr>
        <p:txBody>
          <a:bodyPr>
            <a:normAutofit/>
          </a:bodyPr>
          <a:lstStyle/>
          <a:p>
            <a:r>
              <a:rPr lang="de-DE" sz="3600" b="1" dirty="0"/>
              <a:t>Gestaltungskompetenz</a:t>
            </a:r>
          </a:p>
        </p:txBody>
      </p:sp>
      <p:sp>
        <p:nvSpPr>
          <p:cNvPr id="3" name="Inhaltsplatzhalter 2"/>
          <p:cNvSpPr>
            <a:spLocks noGrp="1"/>
          </p:cNvSpPr>
          <p:nvPr>
            <p:ph idx="1"/>
          </p:nvPr>
        </p:nvSpPr>
        <p:spPr/>
        <p:txBody>
          <a:bodyPr rtlCol="0">
            <a:noAutofit/>
          </a:bodyPr>
          <a:lstStyle/>
          <a:p>
            <a:pPr>
              <a:defRPr/>
            </a:pPr>
            <a:r>
              <a:rPr lang="en-US" sz="2400" dirty="0" err="1" smtClean="0"/>
              <a:t>Durch</a:t>
            </a:r>
            <a:r>
              <a:rPr lang="en-US" sz="2400" dirty="0" smtClean="0"/>
              <a:t> </a:t>
            </a:r>
            <a:r>
              <a:rPr lang="en-US" sz="2400" dirty="0" err="1" smtClean="0"/>
              <a:t>Gestaltungskompetenz</a:t>
            </a:r>
            <a:r>
              <a:rPr lang="en-US" sz="2400" dirty="0" smtClean="0"/>
              <a:t> </a:t>
            </a:r>
            <a:r>
              <a:rPr lang="en-US" sz="2400" dirty="0" err="1" smtClean="0"/>
              <a:t>sollen</a:t>
            </a:r>
            <a:r>
              <a:rPr lang="en-US" sz="2400" dirty="0" smtClean="0"/>
              <a:t> </a:t>
            </a:r>
            <a:r>
              <a:rPr lang="en-US" sz="2400" dirty="0" err="1" smtClean="0"/>
              <a:t>Schülerinnen</a:t>
            </a:r>
            <a:r>
              <a:rPr lang="en-US" sz="2400" dirty="0" smtClean="0"/>
              <a:t> und </a:t>
            </a:r>
            <a:r>
              <a:rPr lang="en-US" sz="2400" dirty="0" err="1" smtClean="0"/>
              <a:t>Schüler</a:t>
            </a:r>
            <a:r>
              <a:rPr lang="en-US" sz="2400" dirty="0" smtClean="0"/>
              <a:t> </a:t>
            </a:r>
            <a:r>
              <a:rPr lang="en-US" sz="2400" dirty="0" err="1" smtClean="0"/>
              <a:t>befähigt</a:t>
            </a:r>
            <a:r>
              <a:rPr lang="en-US" sz="2400" dirty="0" smtClean="0"/>
              <a:t> </a:t>
            </a:r>
            <a:r>
              <a:rPr lang="en-US" sz="2400" dirty="0" err="1" smtClean="0"/>
              <a:t>werden</a:t>
            </a:r>
            <a:r>
              <a:rPr lang="en-US" sz="2400" dirty="0" smtClean="0"/>
              <a:t>, die </a:t>
            </a:r>
            <a:r>
              <a:rPr lang="en-US" sz="2400" dirty="0" err="1" smtClean="0"/>
              <a:t>Zukunft</a:t>
            </a:r>
            <a:r>
              <a:rPr lang="en-US" sz="2400" dirty="0" smtClean="0"/>
              <a:t> </a:t>
            </a:r>
            <a:r>
              <a:rPr lang="en-US" sz="2400" dirty="0" err="1" smtClean="0"/>
              <a:t>durch</a:t>
            </a:r>
            <a:r>
              <a:rPr lang="en-US" sz="2400" dirty="0" smtClean="0"/>
              <a:t> </a:t>
            </a:r>
            <a:r>
              <a:rPr lang="en-US" sz="2400" dirty="0" err="1" smtClean="0"/>
              <a:t>aktive</a:t>
            </a:r>
            <a:r>
              <a:rPr lang="en-US" sz="2400" dirty="0" smtClean="0"/>
              <a:t> </a:t>
            </a:r>
            <a:r>
              <a:rPr lang="en-US" sz="2400" dirty="0" err="1" smtClean="0"/>
              <a:t>Teilhabe</a:t>
            </a:r>
            <a:r>
              <a:rPr lang="en-US" sz="2400" dirty="0" smtClean="0"/>
              <a:t> </a:t>
            </a:r>
            <a:r>
              <a:rPr lang="en-US" sz="2400" dirty="0" err="1" smtClean="0"/>
              <a:t>im</a:t>
            </a:r>
            <a:r>
              <a:rPr lang="en-US" sz="2400" dirty="0" smtClean="0"/>
              <a:t> </a:t>
            </a:r>
            <a:r>
              <a:rPr lang="en-US" sz="2400" dirty="0" err="1" smtClean="0"/>
              <a:t>Sinne</a:t>
            </a:r>
            <a:r>
              <a:rPr lang="en-US" sz="2400" dirty="0" smtClean="0"/>
              <a:t> </a:t>
            </a:r>
            <a:r>
              <a:rPr lang="en-US" sz="2400" dirty="0" err="1" smtClean="0"/>
              <a:t>einer</a:t>
            </a:r>
            <a:r>
              <a:rPr lang="en-US" sz="2400" dirty="0" smtClean="0"/>
              <a:t> </a:t>
            </a:r>
            <a:r>
              <a:rPr lang="en-US" sz="2400" dirty="0" err="1" smtClean="0"/>
              <a:t>nachhaltigen</a:t>
            </a:r>
            <a:r>
              <a:rPr lang="en-US" sz="2400" dirty="0" smtClean="0"/>
              <a:t> </a:t>
            </a:r>
            <a:r>
              <a:rPr lang="en-US" sz="2400" dirty="0" err="1" smtClean="0"/>
              <a:t>Entwicklung</a:t>
            </a:r>
            <a:r>
              <a:rPr lang="en-US" sz="2400" dirty="0" smtClean="0"/>
              <a:t> </a:t>
            </a:r>
            <a:r>
              <a:rPr lang="en-US" sz="2400" dirty="0" err="1" smtClean="0"/>
              <a:t>zu</a:t>
            </a:r>
            <a:r>
              <a:rPr lang="en-US" sz="2400" dirty="0" smtClean="0"/>
              <a:t> </a:t>
            </a:r>
            <a:r>
              <a:rPr lang="en-US" sz="2400" dirty="0" err="1" smtClean="0"/>
              <a:t>gestalten</a:t>
            </a:r>
            <a:r>
              <a:rPr lang="en-US" sz="2400" dirty="0" smtClean="0"/>
              <a:t>.</a:t>
            </a:r>
          </a:p>
          <a:p>
            <a:pPr>
              <a:defRPr/>
            </a:pPr>
            <a:r>
              <a:rPr lang="en-US" sz="2400" dirty="0" err="1" smtClean="0"/>
              <a:t>Beispiele</a:t>
            </a:r>
            <a:r>
              <a:rPr lang="en-US" sz="2400" dirty="0" smtClean="0"/>
              <a:t> </a:t>
            </a:r>
            <a:r>
              <a:rPr lang="en-US" sz="2400" dirty="0" err="1" smtClean="0"/>
              <a:t>hierfür</a:t>
            </a:r>
            <a:r>
              <a:rPr lang="en-US" sz="2400" dirty="0" smtClean="0"/>
              <a:t> </a:t>
            </a:r>
            <a:r>
              <a:rPr lang="en-US" sz="2400" dirty="0" err="1" smtClean="0"/>
              <a:t>sind</a:t>
            </a:r>
            <a:r>
              <a:rPr lang="en-US" sz="2400" dirty="0" smtClean="0"/>
              <a:t>: </a:t>
            </a:r>
          </a:p>
          <a:p>
            <a:pPr lvl="1">
              <a:defRPr/>
            </a:pPr>
            <a:r>
              <a:rPr lang="de-DE" sz="2200" dirty="0" smtClean="0"/>
              <a:t>Weltoffen und neue Perspektiven integrierend Wissen aufbauen</a:t>
            </a:r>
          </a:p>
          <a:p>
            <a:pPr lvl="1">
              <a:defRPr/>
            </a:pPr>
            <a:r>
              <a:rPr lang="de-DE" sz="2200" dirty="0" smtClean="0"/>
              <a:t>Vorausschauend denken und handeln</a:t>
            </a:r>
          </a:p>
          <a:p>
            <a:pPr lvl="1">
              <a:defRPr/>
            </a:pPr>
            <a:r>
              <a:rPr lang="de-DE" sz="2200" dirty="0" smtClean="0"/>
              <a:t>Interdisziplinär Erkenntnisse gewinnen und handeln</a:t>
            </a:r>
          </a:p>
          <a:p>
            <a:pPr lvl="1">
              <a:defRPr/>
            </a:pPr>
            <a:r>
              <a:rPr lang="de-DE" sz="2200" dirty="0" smtClean="0"/>
              <a:t>Gemeinsam mit anderen planen und handeln können</a:t>
            </a:r>
          </a:p>
          <a:p>
            <a:pPr lvl="1">
              <a:defRPr/>
            </a:pPr>
            <a:r>
              <a:rPr lang="de-DE" sz="2200" dirty="0" smtClean="0"/>
              <a:t>An Entscheidungsprozessen partizipieren können</a:t>
            </a:r>
          </a:p>
          <a:p>
            <a:pPr lvl="1">
              <a:defRPr/>
            </a:pPr>
            <a:r>
              <a:rPr lang="de-DE" sz="2200" dirty="0" smtClean="0"/>
              <a:t>Andere motivieren können, aktiv zu werden</a:t>
            </a:r>
          </a:p>
          <a:p>
            <a:pPr lvl="1">
              <a:defRPr/>
            </a:pPr>
            <a:r>
              <a:rPr lang="de-DE" sz="2400" dirty="0" smtClean="0"/>
              <a:t>…</a:t>
            </a:r>
            <a:endParaRPr lang="de-DE" sz="2400"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title"/>
          </p:nvPr>
        </p:nvSpPr>
        <p:spPr>
          <a:xfrm>
            <a:off x="457200" y="485800"/>
            <a:ext cx="8229600" cy="1143000"/>
          </a:xfrm>
        </p:spPr>
        <p:txBody>
          <a:bodyPr>
            <a:normAutofit/>
          </a:bodyPr>
          <a:lstStyle/>
          <a:p>
            <a:r>
              <a:rPr lang="de-DE" sz="3600" b="1" dirty="0" smtClean="0"/>
              <a:t>Methodische Umsetzung </a:t>
            </a:r>
            <a:r>
              <a:rPr lang="de-DE" sz="3600" b="1" dirty="0"/>
              <a:t>in</a:t>
            </a:r>
            <a:r>
              <a:rPr lang="de-DE" sz="3600" b="1" dirty="0" smtClean="0"/>
              <a:t> </a:t>
            </a:r>
            <a:r>
              <a:rPr lang="de-DE" sz="3600" b="1" dirty="0"/>
              <a:t>der</a:t>
            </a:r>
            <a:r>
              <a:rPr lang="de-DE" sz="3600" b="1" dirty="0" smtClean="0"/>
              <a:t> </a:t>
            </a:r>
            <a:r>
              <a:rPr lang="de-DE" sz="3600" b="1" dirty="0"/>
              <a:t>Schule</a:t>
            </a:r>
          </a:p>
        </p:txBody>
      </p:sp>
      <p:sp>
        <p:nvSpPr>
          <p:cNvPr id="13315" name="Inhaltsplatzhalter 2"/>
          <p:cNvSpPr>
            <a:spLocks noGrp="1"/>
          </p:cNvSpPr>
          <p:nvPr>
            <p:ph idx="1"/>
          </p:nvPr>
        </p:nvSpPr>
        <p:spPr/>
        <p:txBody>
          <a:bodyPr/>
          <a:lstStyle/>
          <a:p>
            <a:r>
              <a:rPr lang="de-DE" sz="2400" smtClean="0"/>
              <a:t>Im BLK -Programm 21 zur BnE wurden neue Unterrichtsmethoden entwickelt und erprobt, die eine Vermittlung der BnE ermöglichen sollen.</a:t>
            </a:r>
          </a:p>
          <a:p>
            <a:r>
              <a:rPr lang="de-DE" sz="2400" smtClean="0"/>
              <a:t>Zentrale Orientierung liefern drei Leitideen:</a:t>
            </a:r>
          </a:p>
        </p:txBody>
      </p:sp>
      <p:pic>
        <p:nvPicPr>
          <p:cNvPr id="13316" name="Picture 5"/>
          <p:cNvPicPr>
            <a:picLocks noChangeAspect="1" noChangeArrowheads="1"/>
          </p:cNvPicPr>
          <p:nvPr/>
        </p:nvPicPr>
        <p:blipFill>
          <a:blip r:embed="rId2" cstate="print"/>
          <a:srcRect/>
          <a:stretch>
            <a:fillRect/>
          </a:stretch>
        </p:blipFill>
        <p:spPr bwMode="auto">
          <a:xfrm>
            <a:off x="1000125" y="3714750"/>
            <a:ext cx="7189788" cy="22733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85800"/>
            <a:ext cx="8229600" cy="1143000"/>
          </a:xfrm>
        </p:spPr>
        <p:txBody>
          <a:bodyPr/>
          <a:lstStyle/>
          <a:p>
            <a:r>
              <a:rPr lang="de-DE" b="1" dirty="0" smtClean="0"/>
              <a:t>Lehrerbildung</a:t>
            </a:r>
            <a:endParaRPr lang="de-DE" b="1" dirty="0"/>
          </a:p>
        </p:txBody>
      </p:sp>
      <p:sp>
        <p:nvSpPr>
          <p:cNvPr id="3" name="Inhaltsplatzhalter 2"/>
          <p:cNvSpPr>
            <a:spLocks noGrp="1"/>
          </p:cNvSpPr>
          <p:nvPr>
            <p:ph idx="1"/>
          </p:nvPr>
        </p:nvSpPr>
        <p:spPr>
          <a:xfrm>
            <a:off x="467544" y="1268760"/>
            <a:ext cx="8229600" cy="4824536"/>
          </a:xfrm>
        </p:spPr>
        <p:txBody>
          <a:bodyPr>
            <a:noAutofit/>
          </a:bodyPr>
          <a:lstStyle/>
          <a:p>
            <a:r>
              <a:rPr lang="de-DE" sz="2100" dirty="0" smtClean="0"/>
              <a:t>Lehrerinnen und Lehrer sollten schon im Rahmen der Erstausbildung Kompetenzen erwerben, </a:t>
            </a:r>
            <a:r>
              <a:rPr lang="de-DE" sz="2100" smtClean="0"/>
              <a:t>die sie befähigen</a:t>
            </a:r>
            <a:r>
              <a:rPr lang="de-DE" sz="2100" dirty="0" smtClean="0"/>
              <a:t>, das Thema nachhaltige Entwicklung inhaltlich wie methodisch </a:t>
            </a:r>
            <a:r>
              <a:rPr lang="de-DE" sz="2100" smtClean="0"/>
              <a:t>professionell im schulischen </a:t>
            </a:r>
            <a:r>
              <a:rPr lang="de-DE" sz="2100" dirty="0" smtClean="0"/>
              <a:t>Kontext zu </a:t>
            </a:r>
            <a:r>
              <a:rPr lang="de-DE" sz="2100" smtClean="0"/>
              <a:t>vermitteln.</a:t>
            </a:r>
          </a:p>
          <a:p>
            <a:r>
              <a:rPr lang="de-DE" sz="2100" smtClean="0"/>
              <a:t>Die </a:t>
            </a:r>
            <a:r>
              <a:rPr lang="de-DE" sz="2100" dirty="0" smtClean="0"/>
              <a:t>interdisziplinäre Perspektive spielt dabei nicht erst </a:t>
            </a:r>
            <a:r>
              <a:rPr lang="de-DE" sz="2100" smtClean="0"/>
              <a:t>in der didaktisch-methodischen </a:t>
            </a:r>
            <a:r>
              <a:rPr lang="de-DE" sz="2100" dirty="0" smtClean="0"/>
              <a:t>Umsetzung eine Rolle, sondern bereits bei </a:t>
            </a:r>
            <a:r>
              <a:rPr lang="de-DE" sz="2100" smtClean="0"/>
              <a:t>der wissenschaftlichen Durchdringung </a:t>
            </a:r>
            <a:r>
              <a:rPr lang="de-DE" sz="2100" dirty="0" smtClean="0"/>
              <a:t>relevanter Themenbereiche</a:t>
            </a:r>
            <a:r>
              <a:rPr lang="de-DE" sz="2100" smtClean="0"/>
              <a:t>. </a:t>
            </a:r>
          </a:p>
          <a:p>
            <a:r>
              <a:rPr lang="de-DE" sz="2100" smtClean="0"/>
              <a:t>In </a:t>
            </a:r>
            <a:r>
              <a:rPr lang="de-DE" sz="2100" dirty="0" smtClean="0"/>
              <a:t>der zweiten Phase sollten grundlegende </a:t>
            </a:r>
            <a:r>
              <a:rPr lang="de-DE" sz="2100" smtClean="0"/>
              <a:t>Aspekte der BNE </a:t>
            </a:r>
            <a:r>
              <a:rPr lang="de-DE" sz="2100" dirty="0" smtClean="0"/>
              <a:t>verstärkt in die modularisierte Ausbildung im Pflichtbereich </a:t>
            </a:r>
            <a:r>
              <a:rPr lang="de-DE" sz="2100" smtClean="0"/>
              <a:t>integriert werden.</a:t>
            </a:r>
          </a:p>
          <a:p>
            <a:r>
              <a:rPr lang="de-DE" sz="2100" smtClean="0"/>
              <a:t>In der dritten Phase </a:t>
            </a:r>
            <a:r>
              <a:rPr lang="de-DE" sz="2100" dirty="0" smtClean="0"/>
              <a:t>sollte eine berufsbegleitende Fortbildung auf den schnellen globalen Wandel </a:t>
            </a:r>
            <a:r>
              <a:rPr lang="de-DE" sz="2100" smtClean="0"/>
              <a:t>und veränderte schulische </a:t>
            </a:r>
            <a:r>
              <a:rPr lang="de-DE" sz="2100" dirty="0" smtClean="0"/>
              <a:t>Anforderungen reagieren</a:t>
            </a:r>
            <a:r>
              <a:rPr lang="de-DE" sz="2100" smtClean="0"/>
              <a:t>. (KMK)</a:t>
            </a:r>
          </a:p>
          <a:p>
            <a:r>
              <a:rPr lang="de-DE" sz="2100" smtClean="0"/>
              <a:t>Verschiedene Modelle konkreter Umsetzung lassen sich am wirkungsvollsten </a:t>
            </a:r>
            <a:r>
              <a:rPr lang="de-DE" sz="2100"/>
              <a:t>in enger Kooperation von Fachwissenschaft, Erziehungswissenschaft und Fachdidaktik umsetzen </a:t>
            </a:r>
            <a:r>
              <a:rPr lang="de-DE" sz="2100" smtClean="0"/>
              <a:t>(DGfE)</a:t>
            </a:r>
            <a:endParaRPr lang="de-DE" sz="210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1" name="Picture 3"/>
          <p:cNvPicPr>
            <a:picLocks noChangeAspect="1" noChangeArrowheads="1"/>
          </p:cNvPicPr>
          <p:nvPr/>
        </p:nvPicPr>
        <p:blipFill>
          <a:blip r:embed="rId2" cstate="print"/>
          <a:srcRect/>
          <a:stretch>
            <a:fillRect/>
          </a:stretch>
        </p:blipFill>
        <p:spPr bwMode="auto">
          <a:xfrm>
            <a:off x="6429375" y="4653136"/>
            <a:ext cx="2714625" cy="1314450"/>
          </a:xfrm>
          <a:prstGeom prst="rect">
            <a:avLst/>
          </a:prstGeom>
          <a:noFill/>
          <a:ln w="9525">
            <a:noFill/>
            <a:miter lim="800000"/>
            <a:headEnd/>
            <a:tailEnd/>
          </a:ln>
        </p:spPr>
      </p:pic>
      <p:pic>
        <p:nvPicPr>
          <p:cNvPr id="14340" name="Picture 2"/>
          <p:cNvPicPr>
            <a:picLocks noChangeAspect="1" noChangeArrowheads="1"/>
          </p:cNvPicPr>
          <p:nvPr/>
        </p:nvPicPr>
        <p:blipFill>
          <a:blip r:embed="rId3" cstate="print"/>
          <a:srcRect/>
          <a:stretch>
            <a:fillRect/>
          </a:stretch>
        </p:blipFill>
        <p:spPr bwMode="auto">
          <a:xfrm>
            <a:off x="7486650" y="1412776"/>
            <a:ext cx="1657350" cy="1692275"/>
          </a:xfrm>
          <a:prstGeom prst="rect">
            <a:avLst/>
          </a:prstGeom>
          <a:noFill/>
          <a:ln w="9525">
            <a:noFill/>
            <a:miter lim="800000"/>
            <a:headEnd/>
            <a:tailEnd/>
          </a:ln>
        </p:spPr>
      </p:pic>
      <p:sp>
        <p:nvSpPr>
          <p:cNvPr id="14338" name="Titel 1"/>
          <p:cNvSpPr>
            <a:spLocks noGrp="1"/>
          </p:cNvSpPr>
          <p:nvPr>
            <p:ph type="title"/>
          </p:nvPr>
        </p:nvSpPr>
        <p:spPr>
          <a:xfrm>
            <a:off x="500063" y="857250"/>
            <a:ext cx="8229600" cy="1000125"/>
          </a:xfrm>
        </p:spPr>
        <p:txBody>
          <a:bodyPr>
            <a:normAutofit/>
          </a:bodyPr>
          <a:lstStyle/>
          <a:p>
            <a:r>
              <a:rPr lang="de-DE" sz="3600" b="1" dirty="0"/>
              <a:t>Warum</a:t>
            </a:r>
            <a:r>
              <a:rPr lang="de-DE" sz="3600" b="1" dirty="0" smtClean="0"/>
              <a:t> </a:t>
            </a:r>
            <a:r>
              <a:rPr lang="de-DE" sz="3600" b="1" dirty="0" err="1"/>
              <a:t>BnE</a:t>
            </a:r>
            <a:r>
              <a:rPr lang="de-DE" sz="3600" b="1" dirty="0" smtClean="0"/>
              <a:t> im Chemieunterricht?</a:t>
            </a:r>
            <a:endParaRPr lang="de-DE" sz="3600" b="1" dirty="0"/>
          </a:p>
        </p:txBody>
      </p:sp>
      <p:sp>
        <p:nvSpPr>
          <p:cNvPr id="14339" name="Textfeld 3"/>
          <p:cNvSpPr txBox="1">
            <a:spLocks noChangeArrowheads="1"/>
          </p:cNvSpPr>
          <p:nvPr/>
        </p:nvSpPr>
        <p:spPr bwMode="auto">
          <a:xfrm>
            <a:off x="251520" y="1628800"/>
            <a:ext cx="7929563" cy="4370427"/>
          </a:xfrm>
          <a:prstGeom prst="rect">
            <a:avLst/>
          </a:prstGeom>
          <a:noFill/>
          <a:ln w="9525">
            <a:noFill/>
            <a:miter lim="800000"/>
            <a:headEnd/>
            <a:tailEnd/>
          </a:ln>
        </p:spPr>
        <p:txBody>
          <a:bodyPr>
            <a:spAutoFit/>
          </a:bodyPr>
          <a:lstStyle/>
          <a:p>
            <a:pPr marL="179388" indent="-179388">
              <a:buFont typeface="Arial" charset="0"/>
              <a:buChar char="•"/>
              <a:tabLst>
                <a:tab pos="182563" algn="l"/>
              </a:tabLst>
            </a:pPr>
            <a:r>
              <a:rPr lang="de-DE" sz="2400" dirty="0"/>
              <a:t>Chemie ist zentral für Umweltbelastung und –</a:t>
            </a:r>
            <a:r>
              <a:rPr lang="de-DE" sz="2400" dirty="0" err="1"/>
              <a:t>reinhaltung</a:t>
            </a:r>
            <a:r>
              <a:rPr lang="de-DE" sz="2400" dirty="0"/>
              <a:t>.</a:t>
            </a:r>
          </a:p>
          <a:p>
            <a:pPr marL="179388" indent="-179388">
              <a:buFont typeface="Arial" charset="0"/>
              <a:buChar char="•"/>
              <a:tabLst>
                <a:tab pos="182563" algn="l"/>
              </a:tabLst>
            </a:pPr>
            <a:r>
              <a:rPr lang="de-DE" sz="2400" dirty="0"/>
              <a:t> Chemie ist zentral für die Erhaltung des Wohlstands und  sozialen Gefüges in vielen Ländern</a:t>
            </a:r>
          </a:p>
          <a:p>
            <a:pPr marL="179388" indent="-179388">
              <a:buFont typeface="Arial" charset="0"/>
              <a:buChar char="•"/>
              <a:tabLst>
                <a:tab pos="182563" algn="l"/>
              </a:tabLst>
            </a:pPr>
            <a:r>
              <a:rPr lang="en-US" sz="2400" dirty="0"/>
              <a:t> </a:t>
            </a:r>
            <a:r>
              <a:rPr lang="en-US" sz="2400" dirty="0" err="1"/>
              <a:t>Chemie</a:t>
            </a:r>
            <a:r>
              <a:rPr lang="en-US" sz="2400" dirty="0"/>
              <a:t> in </a:t>
            </a:r>
            <a:r>
              <a:rPr lang="en-US" sz="2400" dirty="0" err="1"/>
              <a:t>vielen</a:t>
            </a:r>
            <a:r>
              <a:rPr lang="en-US" sz="2400" dirty="0"/>
              <a:t> </a:t>
            </a:r>
            <a:r>
              <a:rPr lang="en-US" sz="2400" dirty="0" err="1"/>
              <a:t>Bereichen</a:t>
            </a:r>
            <a:r>
              <a:rPr lang="en-US" sz="2400" dirty="0"/>
              <a:t>, </a:t>
            </a:r>
            <a:r>
              <a:rPr lang="en-US" sz="2400" dirty="0" err="1"/>
              <a:t>eine</a:t>
            </a:r>
            <a:r>
              <a:rPr lang="en-US" sz="2400" dirty="0"/>
              <a:t> </a:t>
            </a:r>
            <a:r>
              <a:rPr lang="en-US" sz="2400" dirty="0" err="1"/>
              <a:t>nachhaltigere</a:t>
            </a:r>
            <a:r>
              <a:rPr lang="en-US" sz="2400" dirty="0"/>
              <a:t> </a:t>
            </a:r>
            <a:r>
              <a:rPr lang="en-US" sz="2400" dirty="0" err="1"/>
              <a:t>Entwicklung</a:t>
            </a:r>
            <a:r>
              <a:rPr lang="en-US" sz="2400" dirty="0"/>
              <a:t> </a:t>
            </a:r>
            <a:r>
              <a:rPr lang="en-US" sz="2400" dirty="0" err="1"/>
              <a:t>zu</a:t>
            </a:r>
            <a:r>
              <a:rPr lang="en-US" sz="2400" dirty="0"/>
              <a:t> </a:t>
            </a:r>
            <a:r>
              <a:rPr lang="en-US" sz="2400" dirty="0" err="1"/>
              <a:t>erreichen</a:t>
            </a:r>
            <a:r>
              <a:rPr lang="en-US" sz="2400" dirty="0"/>
              <a:t>:</a:t>
            </a:r>
          </a:p>
          <a:p>
            <a:pPr marL="636588" lvl="1" indent="-179388">
              <a:buFont typeface="Arial" charset="0"/>
              <a:buChar char="•"/>
              <a:tabLst>
                <a:tab pos="182563" algn="l"/>
              </a:tabLst>
            </a:pPr>
            <a:endParaRPr lang="en-US" sz="2200" dirty="0"/>
          </a:p>
          <a:p>
            <a:pPr marL="636588" lvl="1" indent="-179388">
              <a:buFont typeface="Arial" charset="0"/>
              <a:buChar char="•"/>
              <a:tabLst>
                <a:tab pos="182563" algn="l"/>
              </a:tabLst>
            </a:pPr>
            <a:r>
              <a:rPr lang="en-US" sz="2200" dirty="0" err="1"/>
              <a:t>Etablierung</a:t>
            </a:r>
            <a:r>
              <a:rPr lang="en-US" sz="2200" dirty="0"/>
              <a:t> von “Green Chemistry” </a:t>
            </a:r>
            <a:r>
              <a:rPr lang="en-US" sz="2200" dirty="0" err="1"/>
              <a:t>als</a:t>
            </a:r>
            <a:r>
              <a:rPr lang="en-US" sz="2200" dirty="0"/>
              <a:t> in den USA </a:t>
            </a:r>
            <a:r>
              <a:rPr lang="en-US" sz="2200" dirty="0" err="1"/>
              <a:t>Regelkatalog</a:t>
            </a:r>
            <a:r>
              <a:rPr lang="en-US" sz="2200" dirty="0"/>
              <a:t> </a:t>
            </a:r>
            <a:r>
              <a:rPr lang="en-US" sz="2200" dirty="0" err="1"/>
              <a:t>mit</a:t>
            </a:r>
            <a:r>
              <a:rPr lang="en-US" sz="2200" dirty="0"/>
              <a:t> 12 </a:t>
            </a:r>
            <a:r>
              <a:rPr lang="en-US" sz="2200" dirty="0" err="1"/>
              <a:t>Grundprinzipien</a:t>
            </a:r>
            <a:r>
              <a:rPr lang="en-US" sz="2200" dirty="0"/>
              <a:t> </a:t>
            </a:r>
            <a:r>
              <a:rPr lang="en-US" sz="2200" dirty="0" err="1"/>
              <a:t>zur</a:t>
            </a:r>
            <a:r>
              <a:rPr lang="en-US" sz="2200" dirty="0"/>
              <a:t> </a:t>
            </a:r>
            <a:r>
              <a:rPr lang="en-US" sz="2200" dirty="0" err="1"/>
              <a:t>Selbstverpflichtung</a:t>
            </a:r>
            <a:r>
              <a:rPr lang="en-US" sz="2200" dirty="0"/>
              <a:t> </a:t>
            </a:r>
            <a:r>
              <a:rPr lang="en-US" sz="2200" dirty="0" err="1"/>
              <a:t>der</a:t>
            </a:r>
            <a:r>
              <a:rPr lang="en-US" sz="2200" dirty="0"/>
              <a:t> </a:t>
            </a:r>
            <a:r>
              <a:rPr lang="en-US" sz="2200" dirty="0" err="1"/>
              <a:t>chemischen</a:t>
            </a:r>
            <a:r>
              <a:rPr lang="en-US" sz="2200" dirty="0"/>
              <a:t> </a:t>
            </a:r>
            <a:r>
              <a:rPr lang="en-US" sz="2200" dirty="0" err="1" smtClean="0"/>
              <a:t>Industrie</a:t>
            </a:r>
            <a:endParaRPr lang="en-US" sz="2200" dirty="0"/>
          </a:p>
          <a:p>
            <a:pPr marL="636588" lvl="1" indent="-179388">
              <a:buFont typeface="Arial" charset="0"/>
              <a:buChar char="•"/>
              <a:tabLst>
                <a:tab pos="182563" algn="l"/>
              </a:tabLst>
            </a:pPr>
            <a:r>
              <a:rPr lang="en-US" sz="2200" dirty="0"/>
              <a:t>Sustainable Chemistry (</a:t>
            </a:r>
            <a:r>
              <a:rPr lang="en-US" sz="2200" dirty="0" err="1"/>
              <a:t>SusChem</a:t>
            </a:r>
            <a:r>
              <a:rPr lang="en-US" sz="2200" dirty="0"/>
              <a:t>) </a:t>
            </a:r>
            <a:r>
              <a:rPr lang="en-US" sz="2200" dirty="0" err="1"/>
              <a:t>als</a:t>
            </a:r>
            <a:r>
              <a:rPr lang="en-US" sz="2200" dirty="0"/>
              <a:t> </a:t>
            </a:r>
            <a:r>
              <a:rPr lang="en-US" sz="2200" dirty="0" err="1" smtClean="0"/>
              <a:t>europäische</a:t>
            </a:r>
            <a:r>
              <a:rPr lang="en-US" sz="2200" dirty="0" smtClean="0"/>
              <a:t> 		</a:t>
            </a:r>
            <a:r>
              <a:rPr lang="en-US" sz="2200" dirty="0" err="1" smtClean="0"/>
              <a:t>Plattform</a:t>
            </a:r>
            <a:r>
              <a:rPr lang="en-US" sz="2200" dirty="0"/>
              <a:t>, die </a:t>
            </a:r>
            <a:r>
              <a:rPr lang="en-US" sz="2200" dirty="0" err="1"/>
              <a:t>eine</a:t>
            </a:r>
            <a:r>
              <a:rPr lang="en-US" sz="2200" dirty="0"/>
              <a:t> </a:t>
            </a:r>
            <a:r>
              <a:rPr lang="en-US" sz="2200" dirty="0" err="1"/>
              <a:t>nachhaltige</a:t>
            </a:r>
            <a:r>
              <a:rPr lang="en-US" sz="2200" dirty="0"/>
              <a:t> </a:t>
            </a:r>
            <a:r>
              <a:rPr lang="en-US" sz="2200" dirty="0" smtClean="0"/>
              <a:t>Chemie </a:t>
            </a:r>
            <a:r>
              <a:rPr lang="en-US" sz="2200" dirty="0" err="1"/>
              <a:t>förd</a:t>
            </a:r>
            <a:r>
              <a:rPr lang="en-US" sz="2400" dirty="0" err="1"/>
              <a:t>ert</a:t>
            </a:r>
            <a:endParaRPr lang="en-US" sz="2400" dirty="0"/>
          </a:p>
          <a:p>
            <a:pPr marL="636588" lvl="1" indent="-179388">
              <a:buFont typeface="Wingdings" pitchFamily="2" charset="2"/>
              <a:buChar char="§"/>
              <a:tabLst>
                <a:tab pos="182563" algn="l"/>
              </a:tabLst>
            </a:pPr>
            <a:endParaRPr lang="de-DE" sz="2400"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57200" y="629816"/>
            <a:ext cx="8229600" cy="1143000"/>
          </a:xfrm>
        </p:spPr>
        <p:txBody>
          <a:bodyPr>
            <a:normAutofit/>
          </a:bodyPr>
          <a:lstStyle/>
          <a:p>
            <a:r>
              <a:rPr lang="de-DE" sz="3600" b="1" dirty="0" smtClean="0"/>
              <a:t>Defizite im Chemieunterricht</a:t>
            </a:r>
            <a:endParaRPr lang="de-DE" sz="3600" b="1" dirty="0"/>
          </a:p>
        </p:txBody>
      </p:sp>
      <p:sp>
        <p:nvSpPr>
          <p:cNvPr id="2" name="Inhaltsplatzhalter 1"/>
          <p:cNvSpPr>
            <a:spLocks noGrp="1"/>
          </p:cNvSpPr>
          <p:nvPr>
            <p:ph idx="1"/>
          </p:nvPr>
        </p:nvSpPr>
        <p:spPr>
          <a:xfrm>
            <a:off x="457200" y="1916832"/>
            <a:ext cx="8229600" cy="4392488"/>
          </a:xfrm>
        </p:spPr>
        <p:txBody>
          <a:bodyPr>
            <a:normAutofit fontScale="92500" lnSpcReduction="10000"/>
          </a:bodyPr>
          <a:lstStyle/>
          <a:p>
            <a:r>
              <a:rPr lang="de-DE" sz="2800" dirty="0" smtClean="0"/>
              <a:t>Das Konzept der </a:t>
            </a:r>
            <a:r>
              <a:rPr lang="de-DE" sz="2800" dirty="0" err="1" smtClean="0"/>
              <a:t>BnE</a:t>
            </a:r>
            <a:r>
              <a:rPr lang="de-DE" sz="2800" dirty="0" smtClean="0"/>
              <a:t> findet sich im Chemieunterricht und der chemiedidaktischen Diskussion aber bislang kaum explizit wieder</a:t>
            </a:r>
          </a:p>
          <a:p>
            <a:r>
              <a:rPr lang="de-DE" sz="2800" dirty="0" smtClean="0"/>
              <a:t>Themen aus dem Bereich der Nachhaltigkeit werden auf ihre technische Dimension reduziert</a:t>
            </a:r>
            <a:r>
              <a:rPr lang="de-DE" sz="3100" dirty="0" smtClean="0"/>
              <a:t>: </a:t>
            </a:r>
          </a:p>
          <a:p>
            <a:pPr lvl="1"/>
            <a:r>
              <a:rPr lang="de-DE" sz="2600" dirty="0" smtClean="0"/>
              <a:t>Reduzierung von Umweltbelastung</a:t>
            </a:r>
          </a:p>
          <a:p>
            <a:pPr lvl="1"/>
            <a:r>
              <a:rPr lang="de-DE" sz="2600" dirty="0" smtClean="0"/>
              <a:t>Effizienzsteigerung in der chemischen Produktion</a:t>
            </a:r>
          </a:p>
          <a:p>
            <a:pPr lvl="1"/>
            <a:r>
              <a:rPr lang="de-DE" sz="2600" dirty="0" smtClean="0"/>
              <a:t>Alternative Rohstoffe und Materialien</a:t>
            </a:r>
          </a:p>
          <a:p>
            <a:r>
              <a:rPr lang="de-DE" sz="2800" dirty="0" smtClean="0"/>
              <a:t>Die sozio-ökonomische Dimension wird i.d.R. vernachlässigt, Gestaltungskompetenz und Fragen der Bewertung stehen kaum im Zentrum</a:t>
            </a:r>
          </a:p>
          <a:p>
            <a:endParaRPr lang="de-DE" dirty="0"/>
          </a:p>
        </p:txBody>
      </p:sp>
      <p:sp>
        <p:nvSpPr>
          <p:cNvPr id="5" name="Fußzeilenplatzhalter 4"/>
          <p:cNvSpPr>
            <a:spLocks noGrp="1"/>
          </p:cNvSpPr>
          <p:nvPr>
            <p:ph type="ftr" sz="quarter" idx="11"/>
          </p:nvPr>
        </p:nvSpPr>
        <p:spPr/>
        <p:txBody>
          <a:bodyPr/>
          <a:lstStyle/>
          <a:p>
            <a:r>
              <a:rPr lang="de-DE" smtClean="0"/>
              <a:t>Mareike Burmeister</a:t>
            </a:r>
            <a:endParaRPr lang="de-DE" dirty="0"/>
          </a:p>
        </p:txBody>
      </p:sp>
      <p:sp>
        <p:nvSpPr>
          <p:cNvPr id="4" name="Foliennummernplatzhalter 3"/>
          <p:cNvSpPr>
            <a:spLocks noGrp="1"/>
          </p:cNvSpPr>
          <p:nvPr>
            <p:ph type="sldNum" sz="quarter" idx="12"/>
          </p:nvPr>
        </p:nvSpPr>
        <p:spPr/>
        <p:txBody>
          <a:bodyPr/>
          <a:lstStyle/>
          <a:p>
            <a:fld id="{D4705E42-F59A-450C-9383-28BDE80FD20B}" type="slidenum">
              <a:rPr lang="de-DE" smtClean="0"/>
              <a:pPr/>
              <a:t>19</a:t>
            </a:fld>
            <a:endParaRPr lang="de-DE"/>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321891"/>
            <a:ext cx="8229600" cy="1143000"/>
          </a:xfrm>
        </p:spPr>
        <p:txBody>
          <a:bodyPr>
            <a:normAutofit/>
          </a:bodyPr>
          <a:lstStyle/>
          <a:p>
            <a:r>
              <a:rPr lang="de-DE" sz="3600" b="1" dirty="0" err="1" smtClean="0"/>
              <a:t>WebQuest</a:t>
            </a:r>
            <a:r>
              <a:rPr lang="de-DE" sz="3600" b="1" dirty="0" smtClean="0"/>
              <a:t> und Nachhaltigkeitszeitung</a:t>
            </a:r>
            <a:endParaRPr lang="de-DE" sz="3600" b="1" dirty="0"/>
          </a:p>
        </p:txBody>
      </p:sp>
      <p:sp>
        <p:nvSpPr>
          <p:cNvPr id="3" name="Inhaltsplatzhalter 2"/>
          <p:cNvSpPr>
            <a:spLocks noGrp="1"/>
          </p:cNvSpPr>
          <p:nvPr>
            <p:ph idx="1"/>
          </p:nvPr>
        </p:nvSpPr>
        <p:spPr>
          <a:xfrm>
            <a:off x="457200" y="2647453"/>
            <a:ext cx="8229600" cy="4525963"/>
          </a:xfrm>
        </p:spPr>
        <p:txBody>
          <a:bodyPr/>
          <a:lstStyle/>
          <a:p>
            <a:r>
              <a:rPr lang="de-DE" dirty="0" smtClean="0"/>
              <a:t>Stellen sie kurz ihre Erfahrung beim Verfassen des Zeitungsartikels</a:t>
            </a:r>
          </a:p>
          <a:p>
            <a:r>
              <a:rPr lang="de-DE" dirty="0" smtClean="0"/>
              <a:t>Was waren Ihre Erfahrungen beim Verlauf des </a:t>
            </a:r>
            <a:r>
              <a:rPr lang="de-DE" dirty="0" err="1" smtClean="0"/>
              <a:t>WebQuests</a:t>
            </a:r>
            <a:endParaRPr lang="de-DE"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251520" y="857250"/>
            <a:ext cx="8640960" cy="1000125"/>
          </a:xfrm>
        </p:spPr>
        <p:txBody>
          <a:bodyPr>
            <a:normAutofit/>
          </a:bodyPr>
          <a:lstStyle/>
          <a:p>
            <a:r>
              <a:rPr lang="de-DE" sz="3600" b="1" dirty="0"/>
              <a:t>Forderungen</a:t>
            </a:r>
            <a:r>
              <a:rPr lang="de-DE" sz="3600" b="1" dirty="0" smtClean="0"/>
              <a:t> für SSI-Chemieunterricht</a:t>
            </a:r>
            <a:endParaRPr lang="en-US" sz="3600" b="1" dirty="0"/>
          </a:p>
        </p:txBody>
      </p:sp>
      <p:sp>
        <p:nvSpPr>
          <p:cNvPr id="16387" name="Inhaltsplatzhalter 2"/>
          <p:cNvSpPr>
            <a:spLocks noGrp="1"/>
          </p:cNvSpPr>
          <p:nvPr>
            <p:ph idx="1"/>
          </p:nvPr>
        </p:nvSpPr>
        <p:spPr>
          <a:xfrm>
            <a:off x="457200" y="1928813"/>
            <a:ext cx="8329613" cy="4786312"/>
          </a:xfrm>
        </p:spPr>
        <p:txBody>
          <a:bodyPr/>
          <a:lstStyle/>
          <a:p>
            <a:r>
              <a:rPr lang="de-DE" sz="2400" dirty="0" smtClean="0"/>
              <a:t>Aufgreifen authentischer, gesellschaftlich relevanter Fragestellungen als Leitmotive für den Unterricht in Chemie (</a:t>
            </a:r>
            <a:r>
              <a:rPr lang="de-DE" sz="2400" dirty="0" err="1" smtClean="0"/>
              <a:t>socio-scientific</a:t>
            </a:r>
            <a:r>
              <a:rPr lang="de-DE" sz="2400" dirty="0" smtClean="0"/>
              <a:t> </a:t>
            </a:r>
            <a:r>
              <a:rPr lang="de-DE" sz="2400" dirty="0" err="1" smtClean="0"/>
              <a:t>issues</a:t>
            </a:r>
            <a:r>
              <a:rPr lang="de-DE" sz="2400" dirty="0" smtClean="0"/>
              <a:t> </a:t>
            </a:r>
            <a:r>
              <a:rPr lang="de-DE" sz="2400" dirty="0" err="1" smtClean="0"/>
              <a:t>based</a:t>
            </a:r>
            <a:r>
              <a:rPr lang="de-DE" sz="2400" dirty="0" smtClean="0"/>
              <a:t> </a:t>
            </a:r>
            <a:r>
              <a:rPr lang="de-DE" sz="2400" dirty="0" err="1" smtClean="0"/>
              <a:t>teaching</a:t>
            </a:r>
            <a:r>
              <a:rPr lang="de-DE" sz="2400" dirty="0" smtClean="0"/>
              <a:t>)</a:t>
            </a:r>
          </a:p>
          <a:p>
            <a:r>
              <a:rPr lang="de-DE" sz="2400" dirty="0" smtClean="0"/>
              <a:t>Reflexion im CU über den gesellschaftlichen Umgang mit naturwissenschaftlich-technischen Sachfragen</a:t>
            </a:r>
          </a:p>
          <a:p>
            <a:r>
              <a:rPr lang="de-DE" sz="2400" dirty="0" err="1" smtClean="0"/>
              <a:t>Explizierung</a:t>
            </a:r>
            <a:r>
              <a:rPr lang="de-DE" sz="2400" dirty="0" smtClean="0"/>
              <a:t> des Verhältnisses von Wissenschaft, Gesellschaft und individueller Handlung</a:t>
            </a:r>
          </a:p>
          <a:p>
            <a:r>
              <a:rPr lang="de-DE" sz="2400" dirty="0" smtClean="0"/>
              <a:t>Wahl von Methoden, die gesellschaftliche Prozesse verständlich machen und auf Kompetenzen zur gesellschaftliche Teilhabe vorbereiten  </a:t>
            </a:r>
          </a:p>
          <a:p>
            <a:pPr>
              <a:buFont typeface="Wingdings 2" pitchFamily="18" charset="2"/>
              <a:buNone/>
            </a:pPr>
            <a:endParaRPr lang="de-DE" sz="2400" dirty="0" smtClean="0"/>
          </a:p>
          <a:p>
            <a:endParaRPr lang="de-DE" sz="2400" dirty="0" smtClean="0"/>
          </a:p>
          <a:p>
            <a:endParaRPr lang="en-US" dirty="0" smtClean="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251520" y="857250"/>
            <a:ext cx="8640960" cy="1000125"/>
          </a:xfrm>
        </p:spPr>
        <p:txBody>
          <a:bodyPr>
            <a:normAutofit/>
          </a:bodyPr>
          <a:lstStyle/>
          <a:p>
            <a:r>
              <a:rPr lang="de-DE" sz="3600" b="1" dirty="0"/>
              <a:t>Forderungen</a:t>
            </a:r>
            <a:r>
              <a:rPr lang="de-DE" sz="3600" b="1" dirty="0" smtClean="0"/>
              <a:t> für </a:t>
            </a:r>
            <a:r>
              <a:rPr lang="de-DE" sz="3600" b="1" dirty="0" err="1" smtClean="0"/>
              <a:t>BnE</a:t>
            </a:r>
            <a:r>
              <a:rPr lang="de-DE" sz="3600" b="1" dirty="0" smtClean="0"/>
              <a:t>-Chemieunterricht</a:t>
            </a:r>
            <a:endParaRPr lang="en-US" sz="3600" b="1" dirty="0"/>
          </a:p>
        </p:txBody>
      </p:sp>
      <p:sp>
        <p:nvSpPr>
          <p:cNvPr id="16387" name="Inhaltsplatzhalter 2"/>
          <p:cNvSpPr>
            <a:spLocks noGrp="1"/>
          </p:cNvSpPr>
          <p:nvPr>
            <p:ph idx="1"/>
          </p:nvPr>
        </p:nvSpPr>
        <p:spPr>
          <a:xfrm>
            <a:off x="457200" y="1928813"/>
            <a:ext cx="8329613" cy="4786312"/>
          </a:xfrm>
        </p:spPr>
        <p:txBody>
          <a:bodyPr/>
          <a:lstStyle/>
          <a:p>
            <a:r>
              <a:rPr lang="de-DE" sz="2400" dirty="0" smtClean="0"/>
              <a:t>Aufgreifen authentischer, gesellschaftlich relevanter Fragestellungen aus der Nachhaltigkeitsdebatte im Chemieunterricht</a:t>
            </a:r>
          </a:p>
          <a:p>
            <a:r>
              <a:rPr lang="de-DE" sz="2400" dirty="0" smtClean="0"/>
              <a:t>Reflexion im CU über den gesellschaftlichen Umgang mit Fragen aus der Nachhaltigkeitsdebatte</a:t>
            </a:r>
          </a:p>
          <a:p>
            <a:r>
              <a:rPr lang="de-DE" sz="2400" dirty="0" err="1" smtClean="0"/>
              <a:t>Explizierung</a:t>
            </a:r>
            <a:r>
              <a:rPr lang="de-DE" sz="2400" dirty="0" smtClean="0"/>
              <a:t> des Verhältnisses von Wissenschaft, Gesellschaft und individueller Handlung – des Abwägens zwischen ökologischer, ökonomischer und sozialer Nachhaltigkeit</a:t>
            </a:r>
          </a:p>
          <a:p>
            <a:r>
              <a:rPr lang="de-DE" sz="2400" dirty="0" smtClean="0"/>
              <a:t>Wahl von Methoden, die gesellschaftliche Abwägungsprozesse verständlich machen und auf gesellschaftliche Teilhabe an Nachhaltigkeitsdiskursen vorbereiten  </a:t>
            </a:r>
          </a:p>
          <a:p>
            <a:pPr>
              <a:buFont typeface="Wingdings 2" pitchFamily="18" charset="2"/>
              <a:buNone/>
            </a:pPr>
            <a:endParaRPr lang="de-DE" sz="2400" dirty="0" smtClean="0"/>
          </a:p>
          <a:p>
            <a:endParaRPr lang="de-DE" sz="2400" dirty="0" smtClean="0"/>
          </a:p>
          <a:p>
            <a:endParaRPr lang="en-US" dirty="0" smtClean="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r>
              <a:rPr lang="de-DE" b="1" dirty="0" smtClean="0"/>
              <a:t>Vorbereitung auf die nächste Sitzung</a:t>
            </a:r>
            <a:endParaRPr lang="de-DE" b="1" dirty="0"/>
          </a:p>
        </p:txBody>
      </p:sp>
    </p:spTree>
    <p:extLst>
      <p:ext uri="{BB962C8B-B14F-4D97-AF65-F5344CB8AC3E}">
        <p14:creationId xmlns:p14="http://schemas.microsoft.com/office/powerpoint/2010/main" xmlns="" val="40770105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033859"/>
            <a:ext cx="8229600" cy="1143000"/>
          </a:xfrm>
        </p:spPr>
        <p:txBody>
          <a:bodyPr>
            <a:normAutofit/>
          </a:bodyPr>
          <a:lstStyle/>
          <a:p>
            <a:r>
              <a:rPr lang="de-DE" sz="3200" b="1" dirty="0" smtClean="0">
                <a:latin typeface="+mn-lt"/>
              </a:rPr>
              <a:t>Arbeitsauftrag zur nächsten Sitzung</a:t>
            </a:r>
            <a:endParaRPr lang="de-DE" sz="3200" b="1" dirty="0">
              <a:latin typeface="+mn-lt"/>
            </a:endParaRPr>
          </a:p>
        </p:txBody>
      </p:sp>
      <p:sp>
        <p:nvSpPr>
          <p:cNvPr id="3" name="Inhaltsplatzhalter 2"/>
          <p:cNvSpPr>
            <a:spLocks noGrp="1"/>
          </p:cNvSpPr>
          <p:nvPr>
            <p:ph idx="1"/>
          </p:nvPr>
        </p:nvSpPr>
        <p:spPr>
          <a:xfrm>
            <a:off x="457200" y="2359421"/>
            <a:ext cx="8229600" cy="2797771"/>
          </a:xfrm>
        </p:spPr>
        <p:txBody>
          <a:bodyPr>
            <a:normAutofit lnSpcReduction="10000"/>
          </a:bodyPr>
          <a:lstStyle/>
          <a:p>
            <a:pPr lvl="0"/>
            <a:r>
              <a:rPr lang="de-DE" sz="2400" dirty="0" smtClean="0"/>
              <a:t>Lesen Sie </a:t>
            </a:r>
            <a:r>
              <a:rPr lang="de-DE" sz="2400" dirty="0" smtClean="0"/>
              <a:t>in gleich großen Gruppen je einen der Texte A-C </a:t>
            </a:r>
            <a:r>
              <a:rPr lang="de-DE" sz="2400" smtClean="0"/>
              <a:t>zu PVC, </a:t>
            </a:r>
            <a:r>
              <a:rPr lang="de-DE" sz="2400" dirty="0" smtClean="0"/>
              <a:t>TPS und PET </a:t>
            </a:r>
            <a:r>
              <a:rPr lang="de-DE" sz="2400" dirty="0" smtClean="0"/>
              <a:t>sorgfältig durch.</a:t>
            </a:r>
          </a:p>
          <a:p>
            <a:pPr lvl="0"/>
            <a:r>
              <a:rPr lang="de-DE" sz="2400" dirty="0" smtClean="0"/>
              <a:t>Schreiben Sie Vor- und Nachteile des Kunststoffes stichpunktartig auf.</a:t>
            </a:r>
          </a:p>
          <a:p>
            <a:pPr lvl="0"/>
            <a:r>
              <a:rPr lang="de-DE" sz="2400" dirty="0" smtClean="0"/>
              <a:t>Bewerten Sie den Kunststoff kurz in wenigen Sätzen nach Ihrer persönlichen Meinung.</a:t>
            </a:r>
          </a:p>
          <a:p>
            <a:pPr lvl="0"/>
            <a:r>
              <a:rPr lang="de-DE" sz="2400" dirty="0" smtClean="0"/>
              <a:t>Geben Sie dem Kunststoff eine Schulnote.</a:t>
            </a:r>
          </a:p>
          <a:p>
            <a:endParaRPr lang="de-DE"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535039"/>
            <a:ext cx="7772400" cy="1470025"/>
          </a:xfrm>
        </p:spPr>
        <p:txBody>
          <a:bodyPr>
            <a:normAutofit fontScale="90000"/>
          </a:bodyPr>
          <a:lstStyle/>
          <a:p>
            <a:r>
              <a:rPr lang="de-DE" b="1" dirty="0" smtClean="0"/>
              <a:t>Nachhaltigkeit und Bildung für Nachhaltige Entwicklung </a:t>
            </a:r>
            <a:br>
              <a:rPr lang="de-DE" b="1" dirty="0" smtClean="0"/>
            </a:br>
            <a:r>
              <a:rPr lang="de-DE" b="1" dirty="0" smtClean="0"/>
              <a:t>im Chemieunterricht?</a:t>
            </a:r>
            <a:br>
              <a:rPr lang="de-DE" b="1" dirty="0" smtClean="0"/>
            </a:br>
            <a:r>
              <a:rPr lang="de-DE" b="1" dirty="0" smtClean="0"/>
              <a:t>Teil 3 – Didaktische Grundlagen I</a:t>
            </a:r>
            <a:endParaRPr lang="de-DE"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a:xfrm>
            <a:off x="685800" y="2391023"/>
            <a:ext cx="7772400" cy="1470025"/>
          </a:xfrm>
        </p:spPr>
        <p:txBody>
          <a:bodyPr/>
          <a:lstStyle/>
          <a:p>
            <a:r>
              <a:rPr lang="de-DE" b="1" dirty="0" smtClean="0"/>
              <a:t>Vorstellungen von Studierenden und Referendaren über </a:t>
            </a:r>
            <a:r>
              <a:rPr lang="de-DE" b="1" dirty="0" err="1" smtClean="0"/>
              <a:t>BnE</a:t>
            </a:r>
            <a:endParaRPr lang="de-DE" b="1" dirty="0"/>
          </a:p>
        </p:txBody>
      </p:sp>
    </p:spTree>
    <p:extLst>
      <p:ext uri="{BB962C8B-B14F-4D97-AF65-F5344CB8AC3E}">
        <p14:creationId xmlns:p14="http://schemas.microsoft.com/office/powerpoint/2010/main" xmlns="" val="18070906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557808"/>
            <a:ext cx="8229600" cy="1143000"/>
          </a:xfrm>
        </p:spPr>
        <p:txBody>
          <a:bodyPr>
            <a:normAutofit/>
          </a:bodyPr>
          <a:lstStyle/>
          <a:p>
            <a:r>
              <a:rPr lang="de-DE" sz="3600" b="1" dirty="0" smtClean="0"/>
              <a:t>Verständnis von </a:t>
            </a:r>
            <a:r>
              <a:rPr lang="de-DE" sz="3600" b="1" dirty="0" err="1" smtClean="0"/>
              <a:t>BnE</a:t>
            </a:r>
            <a:endParaRPr lang="de-DE" sz="3600" b="1" dirty="0"/>
          </a:p>
        </p:txBody>
      </p:sp>
      <p:sp>
        <p:nvSpPr>
          <p:cNvPr id="3" name="Inhaltsplatzhalter 2"/>
          <p:cNvSpPr>
            <a:spLocks noGrp="1"/>
          </p:cNvSpPr>
          <p:nvPr>
            <p:ph idx="1"/>
          </p:nvPr>
        </p:nvSpPr>
        <p:spPr/>
        <p:txBody>
          <a:bodyPr>
            <a:normAutofit fontScale="92500" lnSpcReduction="20000"/>
          </a:bodyPr>
          <a:lstStyle/>
          <a:p>
            <a:pPr marL="0" indent="0">
              <a:buNone/>
            </a:pPr>
            <a:r>
              <a:rPr lang="de-DE" dirty="0" smtClean="0"/>
              <a:t>Kategorien:</a:t>
            </a:r>
          </a:p>
          <a:p>
            <a:pPr>
              <a:buFontTx/>
              <a:buChar char="-"/>
            </a:pPr>
            <a:r>
              <a:rPr lang="de-DE" sz="3100" dirty="0" smtClean="0"/>
              <a:t>Kein Verständnis</a:t>
            </a:r>
          </a:p>
          <a:p>
            <a:pPr>
              <a:buFontTx/>
              <a:buChar char="-"/>
            </a:pPr>
            <a:r>
              <a:rPr lang="de-DE" sz="3100" dirty="0" smtClean="0"/>
              <a:t>Naives Verständnis: einzelne richtige Ideen werden genannt</a:t>
            </a:r>
          </a:p>
          <a:p>
            <a:pPr>
              <a:buFontTx/>
              <a:buChar char="-"/>
            </a:pPr>
            <a:r>
              <a:rPr lang="de-DE" sz="3100" dirty="0" smtClean="0"/>
              <a:t>Semantisches Verständnis: aus den Worten wird die Bedeutung abgeleitet, ohne weitere Erklärungen</a:t>
            </a:r>
          </a:p>
          <a:p>
            <a:pPr>
              <a:buFontTx/>
              <a:buChar char="-"/>
            </a:pPr>
            <a:r>
              <a:rPr lang="de-DE" sz="3100" dirty="0" smtClean="0"/>
              <a:t>Intuitives Verständnis: Die richtige Idee wird mit einigen Beispielen zur Umsetzung wieder gegeben</a:t>
            </a:r>
          </a:p>
          <a:p>
            <a:pPr>
              <a:buFontTx/>
              <a:buChar char="-"/>
            </a:pPr>
            <a:r>
              <a:rPr lang="de-DE" sz="3100" dirty="0" smtClean="0"/>
              <a:t>Elaboriertes Verständnis: Die Nutzung von Fachbegriffen zeigt, dass das Konzept bekannt ist</a:t>
            </a:r>
          </a:p>
          <a:p>
            <a:pPr>
              <a:buFontTx/>
              <a:buChar char="-"/>
            </a:pPr>
            <a:endParaRPr lang="de-DE" dirty="0"/>
          </a:p>
        </p:txBody>
      </p:sp>
    </p:spTree>
    <p:extLst>
      <p:ext uri="{BB962C8B-B14F-4D97-AF65-F5344CB8AC3E}">
        <p14:creationId xmlns:p14="http://schemas.microsoft.com/office/powerpoint/2010/main" xmlns="" val="17149379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773832"/>
            <a:ext cx="8229600" cy="1143000"/>
          </a:xfrm>
        </p:spPr>
        <p:txBody>
          <a:bodyPr>
            <a:normAutofit/>
          </a:bodyPr>
          <a:lstStyle/>
          <a:p>
            <a:r>
              <a:rPr lang="de-DE" sz="3600" b="1" dirty="0" smtClean="0"/>
              <a:t>Verständnis </a:t>
            </a:r>
            <a:r>
              <a:rPr lang="de-DE" sz="3600" b="1" dirty="0" err="1" smtClean="0"/>
              <a:t>BnE</a:t>
            </a:r>
            <a:endParaRPr lang="de-DE" sz="3600" b="1"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xmlns="" val="1724825865"/>
              </p:ext>
            </p:extLst>
          </p:nvPr>
        </p:nvGraphicFramePr>
        <p:xfrm>
          <a:off x="457200" y="1772816"/>
          <a:ext cx="8229600" cy="222504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endParaRPr lang="de-DE"/>
                    </a:p>
                  </a:txBody>
                  <a:tcPr/>
                </a:tc>
                <a:tc>
                  <a:txBody>
                    <a:bodyPr/>
                    <a:lstStyle/>
                    <a:p>
                      <a:r>
                        <a:rPr lang="de-DE" smtClean="0"/>
                        <a:t>Studenten</a:t>
                      </a:r>
                      <a:endParaRPr lang="de-DE"/>
                    </a:p>
                  </a:txBody>
                  <a:tcPr/>
                </a:tc>
                <a:tc>
                  <a:txBody>
                    <a:bodyPr/>
                    <a:lstStyle/>
                    <a:p>
                      <a:r>
                        <a:rPr lang="de-DE" smtClean="0"/>
                        <a:t>Referendare</a:t>
                      </a:r>
                      <a:endParaRPr lang="de-DE"/>
                    </a:p>
                  </a:txBody>
                  <a:tcPr/>
                </a:tc>
              </a:tr>
              <a:tr h="370840">
                <a:tc>
                  <a:txBody>
                    <a:bodyPr/>
                    <a:lstStyle/>
                    <a:p>
                      <a:r>
                        <a:rPr lang="de-DE" smtClean="0"/>
                        <a:t>Kein Verständnis</a:t>
                      </a:r>
                      <a:endParaRPr lang="de-DE"/>
                    </a:p>
                  </a:txBody>
                  <a:tcPr/>
                </a:tc>
                <a:tc>
                  <a:txBody>
                    <a:bodyPr/>
                    <a:lstStyle/>
                    <a:p>
                      <a:r>
                        <a:rPr lang="de-DE" smtClean="0"/>
                        <a:t>43 %</a:t>
                      </a:r>
                      <a:endParaRPr lang="de-DE"/>
                    </a:p>
                  </a:txBody>
                  <a:tcPr/>
                </a:tc>
                <a:tc>
                  <a:txBody>
                    <a:bodyPr/>
                    <a:lstStyle/>
                    <a:p>
                      <a:r>
                        <a:rPr lang="de-DE" smtClean="0"/>
                        <a:t>35 %</a:t>
                      </a:r>
                      <a:endParaRPr lang="de-DE"/>
                    </a:p>
                  </a:txBody>
                  <a:tcPr/>
                </a:tc>
              </a:tr>
              <a:tr h="370840">
                <a:tc>
                  <a:txBody>
                    <a:bodyPr/>
                    <a:lstStyle/>
                    <a:p>
                      <a:r>
                        <a:rPr lang="de-DE" smtClean="0"/>
                        <a:t>Naives </a:t>
                      </a:r>
                      <a:r>
                        <a:rPr lang="de-DE" baseline="0" smtClean="0"/>
                        <a:t>Verständnis</a:t>
                      </a:r>
                      <a:endParaRPr lang="de-DE"/>
                    </a:p>
                  </a:txBody>
                  <a:tcPr/>
                </a:tc>
                <a:tc>
                  <a:txBody>
                    <a:bodyPr/>
                    <a:lstStyle/>
                    <a:p>
                      <a:r>
                        <a:rPr lang="de-DE" smtClean="0"/>
                        <a:t>46 %</a:t>
                      </a:r>
                      <a:endParaRPr lang="de-DE"/>
                    </a:p>
                  </a:txBody>
                  <a:tcPr/>
                </a:tc>
                <a:tc>
                  <a:txBody>
                    <a:bodyPr/>
                    <a:lstStyle/>
                    <a:p>
                      <a:r>
                        <a:rPr lang="de-DE" smtClean="0"/>
                        <a:t>42 %</a:t>
                      </a:r>
                      <a:endParaRPr lang="de-DE"/>
                    </a:p>
                  </a:txBody>
                  <a:tcPr/>
                </a:tc>
              </a:tr>
              <a:tr h="370840">
                <a:tc>
                  <a:txBody>
                    <a:bodyPr/>
                    <a:lstStyle/>
                    <a:p>
                      <a:r>
                        <a:rPr lang="de-DE" smtClean="0"/>
                        <a:t>Semantisches</a:t>
                      </a:r>
                      <a:r>
                        <a:rPr lang="de-DE" baseline="0" smtClean="0"/>
                        <a:t> Verständnis</a:t>
                      </a:r>
                      <a:endParaRPr lang="de-DE"/>
                    </a:p>
                  </a:txBody>
                  <a:tcPr/>
                </a:tc>
                <a:tc>
                  <a:txBody>
                    <a:bodyPr/>
                    <a:lstStyle/>
                    <a:p>
                      <a:r>
                        <a:rPr lang="de-DE" smtClean="0"/>
                        <a:t>9 %</a:t>
                      </a:r>
                      <a:endParaRPr lang="de-DE"/>
                    </a:p>
                  </a:txBody>
                  <a:tcPr/>
                </a:tc>
                <a:tc>
                  <a:txBody>
                    <a:bodyPr/>
                    <a:lstStyle/>
                    <a:p>
                      <a:r>
                        <a:rPr lang="de-DE" smtClean="0"/>
                        <a:t>14 %</a:t>
                      </a:r>
                      <a:endParaRPr lang="de-DE"/>
                    </a:p>
                  </a:txBody>
                  <a:tcPr/>
                </a:tc>
              </a:tr>
              <a:tr h="370840">
                <a:tc>
                  <a:txBody>
                    <a:bodyPr/>
                    <a:lstStyle/>
                    <a:p>
                      <a:r>
                        <a:rPr lang="de-DE" smtClean="0"/>
                        <a:t>Intuitives</a:t>
                      </a:r>
                      <a:r>
                        <a:rPr lang="de-DE" baseline="0" smtClean="0"/>
                        <a:t> Verständnis</a:t>
                      </a:r>
                      <a:endParaRPr lang="de-DE"/>
                    </a:p>
                  </a:txBody>
                  <a:tcPr/>
                </a:tc>
                <a:tc>
                  <a:txBody>
                    <a:bodyPr/>
                    <a:lstStyle/>
                    <a:p>
                      <a:r>
                        <a:rPr lang="de-DE" smtClean="0"/>
                        <a:t>1 %</a:t>
                      </a:r>
                      <a:endParaRPr lang="de-DE"/>
                    </a:p>
                  </a:txBody>
                  <a:tcPr/>
                </a:tc>
                <a:tc>
                  <a:txBody>
                    <a:bodyPr/>
                    <a:lstStyle/>
                    <a:p>
                      <a:r>
                        <a:rPr lang="de-DE" smtClean="0"/>
                        <a:t>9 %</a:t>
                      </a:r>
                      <a:endParaRPr lang="de-DE"/>
                    </a:p>
                  </a:txBody>
                  <a:tcPr/>
                </a:tc>
              </a:tr>
              <a:tr h="370840">
                <a:tc>
                  <a:txBody>
                    <a:bodyPr/>
                    <a:lstStyle/>
                    <a:p>
                      <a:r>
                        <a:rPr lang="de-DE" smtClean="0"/>
                        <a:t>Elaboriertes Verständnis</a:t>
                      </a:r>
                      <a:endParaRPr lang="de-DE"/>
                    </a:p>
                  </a:txBody>
                  <a:tcPr/>
                </a:tc>
                <a:tc>
                  <a:txBody>
                    <a:bodyPr/>
                    <a:lstStyle/>
                    <a:p>
                      <a:r>
                        <a:rPr lang="de-DE" smtClean="0"/>
                        <a:t>1 %</a:t>
                      </a:r>
                      <a:endParaRPr lang="de-DE"/>
                    </a:p>
                  </a:txBody>
                  <a:tcPr/>
                </a:tc>
                <a:tc>
                  <a:txBody>
                    <a:bodyPr/>
                    <a:lstStyle/>
                    <a:p>
                      <a:r>
                        <a:rPr lang="de-DE" dirty="0" smtClean="0"/>
                        <a:t>0 %</a:t>
                      </a:r>
                      <a:endParaRPr lang="de-DE" dirty="0"/>
                    </a:p>
                  </a:txBody>
                  <a:tcPr/>
                </a:tc>
              </a:tr>
            </a:tbl>
          </a:graphicData>
        </a:graphic>
      </p:graphicFrame>
      <p:sp>
        <p:nvSpPr>
          <p:cNvPr id="3" name="Rechteck 2"/>
          <p:cNvSpPr/>
          <p:nvPr/>
        </p:nvSpPr>
        <p:spPr>
          <a:xfrm>
            <a:off x="683568" y="4224843"/>
            <a:ext cx="7920880" cy="1692771"/>
          </a:xfrm>
          <a:prstGeom prst="rect">
            <a:avLst/>
          </a:prstGeom>
        </p:spPr>
        <p:txBody>
          <a:bodyPr wrap="square">
            <a:spAutoFit/>
          </a:bodyPr>
          <a:lstStyle/>
          <a:p>
            <a:r>
              <a:rPr lang="de-DE" sz="2600" dirty="0" smtClean="0"/>
              <a:t>Nur ca. </a:t>
            </a:r>
            <a:r>
              <a:rPr lang="de-DE" sz="2600" dirty="0"/>
              <a:t>20 % der </a:t>
            </a:r>
            <a:r>
              <a:rPr lang="de-DE" sz="2600" dirty="0" smtClean="0"/>
              <a:t>Referendare/innen </a:t>
            </a:r>
            <a:r>
              <a:rPr lang="de-DE" sz="2600" dirty="0"/>
              <a:t>und der </a:t>
            </a:r>
            <a:r>
              <a:rPr lang="de-DE" sz="2600" dirty="0" smtClean="0"/>
              <a:t>Studierenden geben </a:t>
            </a:r>
            <a:r>
              <a:rPr lang="de-DE" sz="2600" dirty="0"/>
              <a:t>an, das Konzept der </a:t>
            </a:r>
            <a:r>
              <a:rPr lang="de-DE" sz="2600" dirty="0" err="1"/>
              <a:t>BnE</a:t>
            </a:r>
            <a:r>
              <a:rPr lang="de-DE" sz="2600" dirty="0"/>
              <a:t> </a:t>
            </a:r>
            <a:r>
              <a:rPr lang="de-DE" sz="2600" dirty="0" smtClean="0"/>
              <a:t>im Chemiestudium (oder Referendariat</a:t>
            </a:r>
            <a:r>
              <a:rPr lang="de-DE" sz="2600" dirty="0"/>
              <a:t>) </a:t>
            </a:r>
            <a:r>
              <a:rPr lang="de-DE" sz="2600" dirty="0" smtClean="0"/>
              <a:t>kennen gelernt zu haben.</a:t>
            </a:r>
            <a:endParaRPr lang="de-DE" sz="2600" dirty="0"/>
          </a:p>
        </p:txBody>
      </p:sp>
      <p:sp>
        <p:nvSpPr>
          <p:cNvPr id="5" name="Textfeld 4"/>
          <p:cNvSpPr txBox="1"/>
          <p:nvPr/>
        </p:nvSpPr>
        <p:spPr>
          <a:xfrm>
            <a:off x="2699792" y="5805264"/>
            <a:ext cx="3194849" cy="369332"/>
          </a:xfrm>
          <a:prstGeom prst="rect">
            <a:avLst/>
          </a:prstGeom>
          <a:noFill/>
        </p:spPr>
        <p:txBody>
          <a:bodyPr wrap="none" rtlCol="0">
            <a:spAutoFit/>
          </a:bodyPr>
          <a:lstStyle/>
          <a:p>
            <a:r>
              <a:rPr lang="de-DE" b="1" dirty="0" smtClean="0">
                <a:solidFill>
                  <a:srgbClr val="FF0000"/>
                </a:solidFill>
              </a:rPr>
              <a:t>Wo würden Sie sich einordnen?</a:t>
            </a:r>
            <a:endParaRPr lang="de-DE" b="1" dirty="0">
              <a:solidFill>
                <a:srgbClr val="FF0000"/>
              </a:solidFill>
            </a:endParaRPr>
          </a:p>
        </p:txBody>
      </p:sp>
    </p:spTree>
    <p:extLst>
      <p:ext uri="{BB962C8B-B14F-4D97-AF65-F5344CB8AC3E}">
        <p14:creationId xmlns:p14="http://schemas.microsoft.com/office/powerpoint/2010/main" xmlns="" val="28154967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557808"/>
            <a:ext cx="8229600" cy="1143000"/>
          </a:xfrm>
        </p:spPr>
        <p:txBody>
          <a:bodyPr>
            <a:normAutofit/>
          </a:bodyPr>
          <a:lstStyle/>
          <a:p>
            <a:r>
              <a:rPr lang="de-DE" sz="3600" b="1" dirty="0" smtClean="0"/>
              <a:t>Einstellungen zu </a:t>
            </a:r>
            <a:r>
              <a:rPr lang="de-DE" sz="3600" b="1" dirty="0" err="1" smtClean="0"/>
              <a:t>BnE</a:t>
            </a:r>
            <a:endParaRPr lang="de-DE" sz="3600" b="1" dirty="0"/>
          </a:p>
        </p:txBody>
      </p:sp>
      <p:sp>
        <p:nvSpPr>
          <p:cNvPr id="3" name="Inhaltsplatzhalter 2"/>
          <p:cNvSpPr>
            <a:spLocks noGrp="1"/>
          </p:cNvSpPr>
          <p:nvPr>
            <p:ph idx="1"/>
          </p:nvPr>
        </p:nvSpPr>
        <p:spPr/>
        <p:txBody>
          <a:bodyPr>
            <a:normAutofit/>
          </a:bodyPr>
          <a:lstStyle/>
          <a:p>
            <a:pPr marL="0" indent="0">
              <a:buNone/>
            </a:pPr>
            <a:endParaRPr lang="de-DE" sz="2600" dirty="0" smtClean="0"/>
          </a:p>
          <a:p>
            <a:pPr marL="0" indent="0">
              <a:buNone/>
            </a:pPr>
            <a:r>
              <a:rPr lang="de-DE" sz="2600" dirty="0" smtClean="0"/>
              <a:t>Für wie wichtig halten Sie </a:t>
            </a:r>
            <a:r>
              <a:rPr lang="de-DE" sz="2600" dirty="0" err="1" smtClean="0"/>
              <a:t>BnE</a:t>
            </a:r>
            <a:r>
              <a:rPr lang="de-DE" sz="2600" dirty="0" smtClean="0"/>
              <a:t> auf einer Skala von 1 bis 10?</a:t>
            </a:r>
            <a:endParaRPr lang="de-DE" sz="2600" dirty="0"/>
          </a:p>
        </p:txBody>
      </p:sp>
      <p:graphicFrame>
        <p:nvGraphicFramePr>
          <p:cNvPr id="4" name="Tabelle 3"/>
          <p:cNvGraphicFramePr>
            <a:graphicFrameLocks noGrp="1"/>
          </p:cNvGraphicFramePr>
          <p:nvPr>
            <p:extLst>
              <p:ext uri="{D42A27DB-BD31-4B8C-83A1-F6EECF244321}">
                <p14:modId xmlns:p14="http://schemas.microsoft.com/office/powerpoint/2010/main" xmlns="" val="3506081637"/>
              </p:ext>
            </p:extLst>
          </p:nvPr>
        </p:nvGraphicFramePr>
        <p:xfrm>
          <a:off x="827584" y="3356992"/>
          <a:ext cx="7560840" cy="2160240"/>
        </p:xfrm>
        <a:graphic>
          <a:graphicData uri="http://schemas.openxmlformats.org/drawingml/2006/table">
            <a:tbl>
              <a:tblPr firstRow="1" bandRow="1">
                <a:tableStyleId>{5C22544A-7EE6-4342-B048-85BDC9FD1C3A}</a:tableStyleId>
              </a:tblPr>
              <a:tblGrid>
                <a:gridCol w="2808312"/>
                <a:gridCol w="2232248"/>
                <a:gridCol w="2520280"/>
              </a:tblGrid>
              <a:tr h="720080">
                <a:tc>
                  <a:txBody>
                    <a:bodyPr/>
                    <a:lstStyle/>
                    <a:p>
                      <a:endParaRPr lang="de-DE" sz="2400" dirty="0"/>
                    </a:p>
                  </a:txBody>
                  <a:tcPr/>
                </a:tc>
                <a:tc>
                  <a:txBody>
                    <a:bodyPr/>
                    <a:lstStyle/>
                    <a:p>
                      <a:r>
                        <a:rPr lang="de-DE" sz="2400" smtClean="0"/>
                        <a:t>Studenten</a:t>
                      </a:r>
                      <a:endParaRPr lang="de-DE" sz="2400"/>
                    </a:p>
                  </a:txBody>
                  <a:tcPr/>
                </a:tc>
                <a:tc>
                  <a:txBody>
                    <a:bodyPr/>
                    <a:lstStyle/>
                    <a:p>
                      <a:r>
                        <a:rPr lang="de-DE" sz="2400" smtClean="0"/>
                        <a:t>Referendare</a:t>
                      </a:r>
                      <a:endParaRPr lang="de-DE" sz="2400"/>
                    </a:p>
                  </a:txBody>
                  <a:tcPr/>
                </a:tc>
              </a:tr>
              <a:tr h="720080">
                <a:tc>
                  <a:txBody>
                    <a:bodyPr/>
                    <a:lstStyle/>
                    <a:p>
                      <a:r>
                        <a:rPr lang="de-DE" sz="2400" smtClean="0"/>
                        <a:t>Im Allgemeinen</a:t>
                      </a:r>
                      <a:endParaRPr lang="de-DE" sz="2400"/>
                    </a:p>
                  </a:txBody>
                  <a:tcPr/>
                </a:tc>
                <a:tc>
                  <a:txBody>
                    <a:bodyPr/>
                    <a:lstStyle/>
                    <a:p>
                      <a:r>
                        <a:rPr lang="de-DE" sz="2400" smtClean="0"/>
                        <a:t>Ø 8,3</a:t>
                      </a:r>
                      <a:endParaRPr lang="de-DE" sz="2400"/>
                    </a:p>
                  </a:txBody>
                  <a:tcPr/>
                </a:tc>
                <a:tc>
                  <a:txBody>
                    <a:bodyPr/>
                    <a:lstStyle/>
                    <a:p>
                      <a:r>
                        <a:rPr lang="de-DE" sz="2400" smtClean="0"/>
                        <a:t>Ø 8,6</a:t>
                      </a:r>
                      <a:endParaRPr lang="de-DE" sz="2400"/>
                    </a:p>
                  </a:txBody>
                  <a:tcPr/>
                </a:tc>
              </a:tr>
              <a:tr h="720080">
                <a:tc>
                  <a:txBody>
                    <a:bodyPr/>
                    <a:lstStyle/>
                    <a:p>
                      <a:r>
                        <a:rPr lang="de-DE" sz="2400" smtClean="0"/>
                        <a:t>Im Chemieunterricht</a:t>
                      </a:r>
                      <a:endParaRPr lang="de-DE" sz="2400"/>
                    </a:p>
                  </a:txBody>
                  <a:tcPr/>
                </a:tc>
                <a:tc>
                  <a:txBody>
                    <a:bodyPr/>
                    <a:lstStyle/>
                    <a:p>
                      <a:r>
                        <a:rPr lang="de-DE" sz="2400" smtClean="0"/>
                        <a:t>Ø 7,2</a:t>
                      </a:r>
                      <a:endParaRPr lang="de-DE" sz="2400"/>
                    </a:p>
                  </a:txBody>
                  <a:tcPr/>
                </a:tc>
                <a:tc>
                  <a:txBody>
                    <a:bodyPr/>
                    <a:lstStyle/>
                    <a:p>
                      <a:r>
                        <a:rPr lang="de-DE" sz="2400" smtClean="0"/>
                        <a:t>Ø 7,5</a:t>
                      </a:r>
                      <a:endParaRPr lang="de-DE" sz="2400"/>
                    </a:p>
                  </a:txBody>
                  <a:tcPr/>
                </a:tc>
              </a:tr>
            </a:tbl>
          </a:graphicData>
        </a:graphic>
      </p:graphicFrame>
      <p:sp>
        <p:nvSpPr>
          <p:cNvPr id="5" name="Textfeld 4"/>
          <p:cNvSpPr txBox="1"/>
          <p:nvPr/>
        </p:nvSpPr>
        <p:spPr>
          <a:xfrm>
            <a:off x="2699792" y="5805264"/>
            <a:ext cx="3194849" cy="369332"/>
          </a:xfrm>
          <a:prstGeom prst="rect">
            <a:avLst/>
          </a:prstGeom>
          <a:noFill/>
        </p:spPr>
        <p:txBody>
          <a:bodyPr wrap="none" rtlCol="0">
            <a:spAutoFit/>
          </a:bodyPr>
          <a:lstStyle/>
          <a:p>
            <a:r>
              <a:rPr lang="de-DE" b="1" dirty="0" smtClean="0">
                <a:solidFill>
                  <a:srgbClr val="FF0000"/>
                </a:solidFill>
              </a:rPr>
              <a:t>Wo würden Sie sich einordnen?</a:t>
            </a:r>
            <a:endParaRPr lang="de-DE" b="1" dirty="0">
              <a:solidFill>
                <a:srgbClr val="FF0000"/>
              </a:solidFill>
            </a:endParaRPr>
          </a:p>
        </p:txBody>
      </p:sp>
    </p:spTree>
    <p:extLst>
      <p:ext uri="{BB962C8B-B14F-4D97-AF65-F5344CB8AC3E}">
        <p14:creationId xmlns:p14="http://schemas.microsoft.com/office/powerpoint/2010/main" xmlns="" val="23362209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r>
              <a:rPr lang="de-DE" b="1" dirty="0" smtClean="0"/>
              <a:t>Ein Gruppenpuzzle über </a:t>
            </a:r>
            <a:r>
              <a:rPr lang="de-DE" b="1" dirty="0" err="1" smtClean="0"/>
              <a:t>BnE</a:t>
            </a:r>
            <a:endParaRPr lang="de-DE" b="1" dirty="0"/>
          </a:p>
        </p:txBody>
      </p:sp>
    </p:spTree>
    <p:extLst>
      <p:ext uri="{BB962C8B-B14F-4D97-AF65-F5344CB8AC3E}">
        <p14:creationId xmlns:p14="http://schemas.microsoft.com/office/powerpoint/2010/main" xmlns="" val="40770105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557808"/>
            <a:ext cx="8229600" cy="1143000"/>
          </a:xfrm>
        </p:spPr>
        <p:txBody>
          <a:bodyPr>
            <a:normAutofit/>
          </a:bodyPr>
          <a:lstStyle/>
          <a:p>
            <a:r>
              <a:rPr lang="de-DE" sz="3600" b="1" dirty="0" smtClean="0"/>
              <a:t>Gruppenpuzzle </a:t>
            </a:r>
            <a:r>
              <a:rPr lang="de-DE" sz="3600" b="1" dirty="0" err="1" smtClean="0"/>
              <a:t>BnE</a:t>
            </a:r>
            <a:endParaRPr lang="de-DE" sz="3600" b="1" dirty="0"/>
          </a:p>
        </p:txBody>
      </p:sp>
      <p:sp>
        <p:nvSpPr>
          <p:cNvPr id="3" name="Inhaltsplatzhalter 2"/>
          <p:cNvSpPr>
            <a:spLocks noGrp="1"/>
          </p:cNvSpPr>
          <p:nvPr>
            <p:ph idx="1"/>
          </p:nvPr>
        </p:nvSpPr>
        <p:spPr/>
        <p:txBody>
          <a:bodyPr>
            <a:normAutofit fontScale="92500" lnSpcReduction="20000"/>
          </a:bodyPr>
          <a:lstStyle/>
          <a:p>
            <a:r>
              <a:rPr lang="de-DE" dirty="0" smtClean="0"/>
              <a:t>Erarbeiten Sie gemeinsam jeweils wesentliche Aussagen ihres Textes zu </a:t>
            </a:r>
            <a:r>
              <a:rPr lang="de-DE" dirty="0" err="1" smtClean="0"/>
              <a:t>BnE</a:t>
            </a:r>
            <a:r>
              <a:rPr lang="de-DE" dirty="0" smtClean="0"/>
              <a:t>. Ihr Ziel ist es, zusammen mit den Experten für die anderen Texte einen Steckbrief über </a:t>
            </a:r>
            <a:r>
              <a:rPr lang="de-DE" dirty="0" err="1" smtClean="0"/>
              <a:t>BnE</a:t>
            </a:r>
            <a:r>
              <a:rPr lang="de-DE" dirty="0" smtClean="0"/>
              <a:t> zu erstellen.</a:t>
            </a:r>
          </a:p>
          <a:p>
            <a:r>
              <a:rPr lang="de-DE" dirty="0" smtClean="0"/>
              <a:t>Bilden Sie Gruppen mit je einem Vertreter pro Text und tauschen Sie sich in Ihrer Gruppe über ihre Texte aus.</a:t>
            </a:r>
          </a:p>
          <a:p>
            <a:r>
              <a:rPr lang="de-DE" dirty="0" smtClean="0"/>
              <a:t>Erstellen Sie einen Steckbrief über die Bildung für nachhaltige Entwicklung, in dem Sie zu den vorgegeben Begriffen die wesentlichen Thesen zusammenfassen.</a:t>
            </a:r>
            <a:endParaRPr lang="de-DE" dirty="0"/>
          </a:p>
        </p:txBody>
      </p:sp>
    </p:spTree>
  </p:cSld>
  <p:clrMapOvr>
    <a:masterClrMapping/>
  </p:clrMapOvr>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1073</Words>
  <Application>Microsoft Office PowerPoint</Application>
  <PresentationFormat>Bildschirmpräsentation (4:3)</PresentationFormat>
  <Paragraphs>130</Paragraphs>
  <Slides>23</Slides>
  <Notes>0</Notes>
  <HiddenSlides>0</HiddenSlides>
  <MMClips>0</MMClips>
  <ScaleCrop>false</ScaleCrop>
  <HeadingPairs>
    <vt:vector size="4" baseType="variant">
      <vt:variant>
        <vt:lpstr>Design</vt:lpstr>
      </vt:variant>
      <vt:variant>
        <vt:i4>1</vt:i4>
      </vt:variant>
      <vt:variant>
        <vt:lpstr>Folientitel</vt:lpstr>
      </vt:variant>
      <vt:variant>
        <vt:i4>23</vt:i4>
      </vt:variant>
    </vt:vector>
  </HeadingPairs>
  <TitlesOfParts>
    <vt:vector size="24" baseType="lpstr">
      <vt:lpstr>Larissa-Design</vt:lpstr>
      <vt:lpstr>Rückblick auf die letzte Sitzung</vt:lpstr>
      <vt:lpstr>WebQuest und Nachhaltigkeitszeitung</vt:lpstr>
      <vt:lpstr>Nachhaltigkeit und Bildung für Nachhaltige Entwicklung  im Chemieunterricht? Teil 3 – Didaktische Grundlagen I</vt:lpstr>
      <vt:lpstr>Vorstellungen von Studierenden und Referendaren über BnE</vt:lpstr>
      <vt:lpstr>Verständnis von BnE</vt:lpstr>
      <vt:lpstr>Verständnis BnE</vt:lpstr>
      <vt:lpstr>Einstellungen zu BnE</vt:lpstr>
      <vt:lpstr>Ein Gruppenpuzzle über BnE</vt:lpstr>
      <vt:lpstr>Gruppenpuzzle BnE</vt:lpstr>
      <vt:lpstr>Texte im Gruppenpuzzle</vt:lpstr>
      <vt:lpstr>Didaktische Theorie zu BnE</vt:lpstr>
      <vt:lpstr>Hintergrund</vt:lpstr>
      <vt:lpstr>Definition</vt:lpstr>
      <vt:lpstr>Ziele</vt:lpstr>
      <vt:lpstr>Gestaltungskompetenz</vt:lpstr>
      <vt:lpstr>Methodische Umsetzung in der Schule</vt:lpstr>
      <vt:lpstr>Lehrerbildung</vt:lpstr>
      <vt:lpstr>Warum BnE im Chemieunterricht?</vt:lpstr>
      <vt:lpstr>Defizite im Chemieunterricht</vt:lpstr>
      <vt:lpstr>Forderungen für SSI-Chemieunterricht</vt:lpstr>
      <vt:lpstr>Forderungen für BnE-Chemieunterricht</vt:lpstr>
      <vt:lpstr>Vorbereitung auf die nächste Sitzung</vt:lpstr>
      <vt:lpstr>Arbeitsauftrag zur nächsten Sitzung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Bildung für nachhaltige Entwicklung</dc:title>
  <dc:creator>Mareike Burmeister</dc:creator>
  <cp:lastModifiedBy>Eilks</cp:lastModifiedBy>
  <cp:revision>23</cp:revision>
  <dcterms:created xsi:type="dcterms:W3CDTF">2011-01-18T11:35:27Z</dcterms:created>
  <dcterms:modified xsi:type="dcterms:W3CDTF">2013-01-24T10:40:39Z</dcterms:modified>
</cp:coreProperties>
</file>