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5" r:id="rId3"/>
    <p:sldId id="263" r:id="rId4"/>
    <p:sldId id="265" r:id="rId5"/>
    <p:sldId id="266" r:id="rId6"/>
    <p:sldId id="267" r:id="rId7"/>
    <p:sldId id="276" r:id="rId8"/>
    <p:sldId id="257" r:id="rId9"/>
    <p:sldId id="271" r:id="rId10"/>
    <p:sldId id="272" r:id="rId11"/>
    <p:sldId id="273" r:id="rId12"/>
    <p:sldId id="274" r:id="rId13"/>
    <p:sldId id="262" r:id="rId14"/>
    <p:sldId id="270" r:id="rId1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96" y="-12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9D1-B1EA-4111-B4ED-BED166B7C94F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0A692-FE32-496C-A719-6DB70D9C5AD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934026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9D1-B1EA-4111-B4ED-BED166B7C94F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0A692-FE32-496C-A719-6DB70D9C5AD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647741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9D1-B1EA-4111-B4ED-BED166B7C94F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0A692-FE32-496C-A719-6DB70D9C5AD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516494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9D1-B1EA-4111-B4ED-BED166B7C94F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0A692-FE32-496C-A719-6DB70D9C5AD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834700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9D1-B1EA-4111-B4ED-BED166B7C94F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0A692-FE32-496C-A719-6DB70D9C5AD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238884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4038600" cy="413732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8840"/>
            <a:ext cx="4038600" cy="413732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9D1-B1EA-4111-B4ED-BED166B7C94F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0A692-FE32-496C-A719-6DB70D9C5AD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077107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206915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852935"/>
            <a:ext cx="4040188" cy="32732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206915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852935"/>
            <a:ext cx="4041775" cy="32732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9D1-B1EA-4111-B4ED-BED166B7C94F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0A692-FE32-496C-A719-6DB70D9C5AD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211466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9D1-B1EA-4111-B4ED-BED166B7C94F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0A692-FE32-496C-A719-6DB70D9C5AD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046269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9D1-B1EA-4111-B4ED-BED166B7C94F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0A692-FE32-496C-A719-6DB70D9C5AD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791397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9D1-B1EA-4111-B4ED-BED166B7C94F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0A692-FE32-496C-A719-6DB70D9C5AD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114066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9D1-B1EA-4111-B4ED-BED166B7C94F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0A692-FE32-496C-A719-6DB70D9C5AD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392827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3352" y="2006596"/>
            <a:ext cx="82296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339D1-B1EA-4111-B4ED-BED166B7C94F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0A692-FE32-496C-A719-6DB70D9C5AD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97903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83568" y="2564904"/>
            <a:ext cx="7772400" cy="1470025"/>
          </a:xfrm>
        </p:spPr>
        <p:txBody>
          <a:bodyPr>
            <a:normAutofit/>
          </a:bodyPr>
          <a:lstStyle/>
          <a:p>
            <a:r>
              <a:rPr lang="de-DE" sz="3200" b="1" dirty="0" smtClean="0"/>
              <a:t>Stellen Sie kurz Ihre Sichtung der Projekte aus Transfer 21 vor.</a:t>
            </a:r>
            <a:endParaRPr lang="de-DE" sz="3200" b="1" dirty="0"/>
          </a:p>
        </p:txBody>
      </p:sp>
    </p:spTree>
    <p:extLst>
      <p:ext uri="{BB962C8B-B14F-4D97-AF65-F5344CB8AC3E}">
        <p14:creationId xmlns="" xmlns:p14="http://schemas.microsoft.com/office/powerpoint/2010/main" val="52566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>
          <a:xfrm>
            <a:off x="500063" y="857250"/>
            <a:ext cx="8229600" cy="1000125"/>
          </a:xfrm>
        </p:spPr>
        <p:txBody>
          <a:bodyPr/>
          <a:lstStyle/>
          <a:p>
            <a:r>
              <a:rPr lang="de-DE" sz="3200" b="1" dirty="0" smtClean="0"/>
              <a:t>Basismodelle für </a:t>
            </a:r>
            <a:r>
              <a:rPr lang="de-DE" sz="3200" b="1" dirty="0" err="1" smtClean="0"/>
              <a:t>BnE</a:t>
            </a:r>
            <a:r>
              <a:rPr lang="de-DE" sz="3200" b="1" dirty="0" smtClean="0"/>
              <a:t> im Chemieunterricht</a:t>
            </a:r>
            <a:endParaRPr lang="en-US" sz="3200" b="1" dirty="0" smtClean="0"/>
          </a:p>
        </p:txBody>
      </p:sp>
      <p:sp>
        <p:nvSpPr>
          <p:cNvPr id="9219" name="Inhaltsplatzhalter 2"/>
          <p:cNvSpPr>
            <a:spLocks noGrp="1"/>
          </p:cNvSpPr>
          <p:nvPr>
            <p:ph idx="1"/>
          </p:nvPr>
        </p:nvSpPr>
        <p:spPr>
          <a:xfrm>
            <a:off x="323528" y="1928813"/>
            <a:ext cx="6120680" cy="4786312"/>
          </a:xfrm>
        </p:spPr>
        <p:txBody>
          <a:bodyPr/>
          <a:lstStyle/>
          <a:p>
            <a:r>
              <a:rPr lang="de-DE" sz="2400" dirty="0" smtClean="0"/>
              <a:t>Modell 2: Nutzung von Themen mit Bezug zur Nachhaltigen Chemie als Kontext für den Chemieunterricht (</a:t>
            </a:r>
            <a:r>
              <a:rPr lang="de-DE" sz="2400" dirty="0" err="1" smtClean="0"/>
              <a:t>Context-Based</a:t>
            </a:r>
            <a:r>
              <a:rPr lang="de-DE" sz="2400" dirty="0" smtClean="0"/>
              <a:t> Learning)</a:t>
            </a:r>
          </a:p>
          <a:p>
            <a:pPr lvl="1"/>
            <a:r>
              <a:rPr lang="de-DE" sz="2000" dirty="0" smtClean="0"/>
              <a:t>Behandlung der fachlichen Grundlagen der </a:t>
            </a:r>
            <a:r>
              <a:rPr lang="de-DE" sz="2000" smtClean="0"/>
              <a:t>Herstellung von Produkten aus nachwachsenden Rohstoffen </a:t>
            </a:r>
            <a:r>
              <a:rPr lang="de-DE" sz="2000" dirty="0" smtClean="0"/>
              <a:t>(Biodiesel, Bioethanol</a:t>
            </a:r>
            <a:r>
              <a:rPr lang="de-DE" sz="2000" smtClean="0"/>
              <a:t>, Biokunststoffe etc.)</a:t>
            </a:r>
            <a:endParaRPr lang="de-DE" sz="2000" dirty="0" smtClean="0"/>
          </a:p>
          <a:p>
            <a:pPr lvl="1"/>
            <a:r>
              <a:rPr lang="de-DE" sz="2000" dirty="0" smtClean="0"/>
              <a:t>Vergleich traditioneller und moderner Wasch- und Reinigungsmittel</a:t>
            </a:r>
          </a:p>
          <a:p>
            <a:pPr lvl="1"/>
            <a:r>
              <a:rPr lang="de-DE" sz="2000" dirty="0" smtClean="0"/>
              <a:t>Gegenüberstellung herkömmlicher und aktueller Synthesewege bei der Herstellung von Wirkstoffen und technischen Produkten</a:t>
            </a:r>
          </a:p>
          <a:p>
            <a:pPr lvl="1"/>
            <a:r>
              <a:rPr lang="de-DE" sz="2000" dirty="0" smtClean="0"/>
              <a:t>…</a:t>
            </a:r>
          </a:p>
          <a:p>
            <a:pPr lvl="1"/>
            <a:endParaRPr lang="de-DE" sz="2000" dirty="0" smtClean="0"/>
          </a:p>
          <a:p>
            <a:pPr>
              <a:buFont typeface="Wingdings 2" pitchFamily="18" charset="2"/>
              <a:buNone/>
            </a:pPr>
            <a:endParaRPr lang="de-DE" sz="2400" dirty="0" smtClean="0"/>
          </a:p>
          <a:p>
            <a:endParaRPr lang="de-DE" sz="2400" dirty="0" smtClean="0"/>
          </a:p>
          <a:p>
            <a:endParaRPr lang="en-US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587" y="3140968"/>
            <a:ext cx="2394591" cy="2234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153994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>
          <a:xfrm>
            <a:off x="500063" y="857250"/>
            <a:ext cx="8229600" cy="1000125"/>
          </a:xfrm>
        </p:spPr>
        <p:txBody>
          <a:bodyPr/>
          <a:lstStyle/>
          <a:p>
            <a:r>
              <a:rPr lang="de-DE" sz="3200" b="1" dirty="0" smtClean="0"/>
              <a:t>Basismodelle für </a:t>
            </a:r>
            <a:r>
              <a:rPr lang="de-DE" sz="3200" b="1" dirty="0" err="1" smtClean="0"/>
              <a:t>BnE</a:t>
            </a:r>
            <a:r>
              <a:rPr lang="de-DE" sz="3200" b="1" dirty="0" smtClean="0"/>
              <a:t> im Chemieunterricht</a:t>
            </a:r>
            <a:endParaRPr lang="en-US" sz="3200" b="1" dirty="0" smtClean="0"/>
          </a:p>
        </p:txBody>
      </p:sp>
      <p:sp>
        <p:nvSpPr>
          <p:cNvPr id="9219" name="Inhaltsplatzhalter 2"/>
          <p:cNvSpPr>
            <a:spLocks noGrp="1"/>
          </p:cNvSpPr>
          <p:nvPr>
            <p:ph idx="1"/>
          </p:nvPr>
        </p:nvSpPr>
        <p:spPr>
          <a:xfrm>
            <a:off x="323528" y="1928813"/>
            <a:ext cx="4896544" cy="4786312"/>
          </a:xfrm>
        </p:spPr>
        <p:txBody>
          <a:bodyPr>
            <a:normAutofit fontScale="85000" lnSpcReduction="10000"/>
          </a:bodyPr>
          <a:lstStyle/>
          <a:p>
            <a:r>
              <a:rPr lang="de-DE" sz="2400" dirty="0" smtClean="0"/>
              <a:t>Modell 3: Betrachtung von Chemie-relevanten Themen aus der Nachhaltigkeitsdebatte unter einer </a:t>
            </a:r>
            <a:r>
              <a:rPr lang="de-DE" sz="2400" dirty="0" err="1" smtClean="0"/>
              <a:t>BnE</a:t>
            </a:r>
            <a:r>
              <a:rPr lang="de-DE" sz="2400" dirty="0" smtClean="0"/>
              <a:t>-Perspektive (</a:t>
            </a:r>
            <a:r>
              <a:rPr lang="de-DE" sz="2400" dirty="0" err="1" smtClean="0"/>
              <a:t>Socio</a:t>
            </a:r>
            <a:r>
              <a:rPr lang="de-DE" sz="2400" dirty="0" smtClean="0"/>
              <a:t>-Scientific </a:t>
            </a:r>
            <a:r>
              <a:rPr lang="de-DE" sz="2400" dirty="0" err="1" smtClean="0"/>
              <a:t>Issues</a:t>
            </a:r>
            <a:r>
              <a:rPr lang="de-DE" sz="2400" dirty="0" smtClean="0"/>
              <a:t> </a:t>
            </a:r>
            <a:r>
              <a:rPr lang="de-DE" sz="2400" dirty="0" err="1" smtClean="0"/>
              <a:t>Based</a:t>
            </a:r>
            <a:r>
              <a:rPr lang="de-DE" sz="2400" dirty="0" smtClean="0"/>
              <a:t> Learning)</a:t>
            </a:r>
          </a:p>
          <a:p>
            <a:pPr lvl="1"/>
            <a:r>
              <a:rPr lang="de-DE" sz="2000" dirty="0" smtClean="0"/>
              <a:t>Behandlung der Kontroverse um alternative Treibstoffe (Biodiesel, Bioethanol, etc.) und ihrer Diskussion in der Gesellschaft</a:t>
            </a:r>
          </a:p>
          <a:p>
            <a:pPr lvl="1"/>
            <a:r>
              <a:rPr lang="de-DE" sz="2000" dirty="0" smtClean="0"/>
              <a:t>Thematisierung des Klimawandels, der Ursachen und möglicher Handlungsoptionen</a:t>
            </a:r>
          </a:p>
          <a:p>
            <a:pPr lvl="1"/>
            <a:r>
              <a:rPr lang="de-DE" sz="2000" dirty="0" smtClean="0"/>
              <a:t>Aufgreifen der Kontroversen um traditionelle und alternative Produkte, Werkstoffe und Technologien unter Betrachtung der technisch-naturwissenschaftlichen und gesellschaftlichen Dimension</a:t>
            </a:r>
          </a:p>
          <a:p>
            <a:pPr lvl="1"/>
            <a:r>
              <a:rPr lang="de-DE" sz="2000" dirty="0" smtClean="0"/>
              <a:t>…</a:t>
            </a:r>
          </a:p>
          <a:p>
            <a:pPr lvl="1"/>
            <a:endParaRPr lang="de-DE" sz="2000" dirty="0" smtClean="0"/>
          </a:p>
          <a:p>
            <a:pPr>
              <a:buFont typeface="Wingdings 2" pitchFamily="18" charset="2"/>
              <a:buNone/>
            </a:pPr>
            <a:endParaRPr lang="de-DE" sz="2400" dirty="0" smtClean="0"/>
          </a:p>
          <a:p>
            <a:endParaRPr lang="de-DE" sz="2400" dirty="0" smtClean="0"/>
          </a:p>
          <a:p>
            <a:endParaRPr lang="en-US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00808"/>
            <a:ext cx="3240360" cy="2177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752" y="4005064"/>
            <a:ext cx="266700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781205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>
          <a:xfrm>
            <a:off x="500063" y="857250"/>
            <a:ext cx="8229600" cy="1000125"/>
          </a:xfrm>
        </p:spPr>
        <p:txBody>
          <a:bodyPr/>
          <a:lstStyle/>
          <a:p>
            <a:r>
              <a:rPr lang="de-DE" sz="3200" b="1" dirty="0" smtClean="0"/>
              <a:t>Basismodelle für </a:t>
            </a:r>
            <a:r>
              <a:rPr lang="de-DE" sz="3200" b="1" dirty="0" err="1" smtClean="0"/>
              <a:t>BnE</a:t>
            </a:r>
            <a:r>
              <a:rPr lang="de-DE" sz="3200" b="1" dirty="0" smtClean="0"/>
              <a:t> im Chemieunterricht</a:t>
            </a:r>
            <a:endParaRPr lang="en-US" sz="3200" b="1" dirty="0" smtClean="0"/>
          </a:p>
        </p:txBody>
      </p:sp>
      <p:sp>
        <p:nvSpPr>
          <p:cNvPr id="9219" name="Inhaltsplatzhalter 2"/>
          <p:cNvSpPr>
            <a:spLocks noGrp="1"/>
          </p:cNvSpPr>
          <p:nvPr>
            <p:ph idx="1"/>
          </p:nvPr>
        </p:nvSpPr>
        <p:spPr>
          <a:xfrm>
            <a:off x="323528" y="1928813"/>
            <a:ext cx="6264696" cy="4786312"/>
          </a:xfrm>
        </p:spPr>
        <p:txBody>
          <a:bodyPr/>
          <a:lstStyle/>
          <a:p>
            <a:r>
              <a:rPr lang="de-DE" sz="2400" dirty="0" smtClean="0"/>
              <a:t>Modell 4: Anwendung von Nachhaltigkeitsstrategien als systematisches Element der Schulentwicklung</a:t>
            </a:r>
          </a:p>
          <a:p>
            <a:pPr lvl="1"/>
            <a:r>
              <a:rPr lang="de-DE" sz="2000" dirty="0" smtClean="0"/>
              <a:t>Verbindung des Lernens über Müll- und Abwasserbehandlung mit konkreten Aktivitäten der Müll- und Abwasservermeidung</a:t>
            </a:r>
          </a:p>
          <a:p>
            <a:pPr lvl="1"/>
            <a:r>
              <a:rPr lang="de-DE" sz="2000" dirty="0" smtClean="0"/>
              <a:t>Behandlung von Wärme- und Energieversorgung mit Maßnahmen zur effektiveren Nutzung von Energie</a:t>
            </a:r>
          </a:p>
          <a:p>
            <a:pPr lvl="1"/>
            <a:r>
              <a:rPr lang="de-DE" sz="2000" dirty="0" smtClean="0"/>
              <a:t>Thematisierung von unterschiedlichen Ernährungswegen in Verbindung mit der Anwendung einer veränderten Ernährung</a:t>
            </a:r>
          </a:p>
          <a:p>
            <a:pPr lvl="1"/>
            <a:r>
              <a:rPr lang="de-DE" sz="2000" dirty="0" smtClean="0"/>
              <a:t>…</a:t>
            </a:r>
          </a:p>
          <a:p>
            <a:pPr lvl="1"/>
            <a:endParaRPr lang="de-DE" sz="2000" dirty="0" smtClean="0"/>
          </a:p>
          <a:p>
            <a:pPr>
              <a:buFont typeface="Wingdings 2" pitchFamily="18" charset="2"/>
              <a:buNone/>
            </a:pPr>
            <a:endParaRPr lang="de-DE" sz="2400" dirty="0" smtClean="0"/>
          </a:p>
          <a:p>
            <a:endParaRPr lang="de-DE" sz="2400" dirty="0" smtClean="0"/>
          </a:p>
          <a:p>
            <a:endParaRPr lang="en-US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12</a:t>
            </a:fld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708920"/>
            <a:ext cx="2381250" cy="341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108905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>
          <a:xfrm>
            <a:off x="500063" y="857250"/>
            <a:ext cx="8229600" cy="1000125"/>
          </a:xfrm>
        </p:spPr>
        <p:txBody>
          <a:bodyPr/>
          <a:lstStyle/>
          <a:p>
            <a:r>
              <a:rPr lang="de-DE" sz="3200" b="1" dirty="0" smtClean="0"/>
              <a:t>Basismodelle für </a:t>
            </a:r>
            <a:r>
              <a:rPr lang="de-DE" sz="3200" b="1" dirty="0" err="1" smtClean="0"/>
              <a:t>BnE</a:t>
            </a:r>
            <a:r>
              <a:rPr lang="de-DE" sz="3200" b="1" dirty="0" smtClean="0"/>
              <a:t> im Chemieunterricht</a:t>
            </a:r>
            <a:endParaRPr lang="en-US" sz="3200" b="1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47656" y="6021288"/>
            <a:ext cx="30963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sz="1600" dirty="0" smtClean="0"/>
              <a:t>(Burmeister, Rauch &amp; Eilks, 2012)</a:t>
            </a:r>
            <a:endParaRPr lang="de-DE" sz="1600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179512" y="2060848"/>
          <a:ext cx="8712968" cy="3240360"/>
        </p:xfrm>
        <a:graphic>
          <a:graphicData uri="http://schemas.openxmlformats.org/drawingml/2006/table">
            <a:tbl>
              <a:tblPr/>
              <a:tblGrid>
                <a:gridCol w="3147206"/>
                <a:gridCol w="1412459"/>
                <a:gridCol w="1398447"/>
                <a:gridCol w="1384434"/>
                <a:gridCol w="1370422"/>
              </a:tblGrid>
              <a:tr h="462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latin typeface="Calibri"/>
                          <a:ea typeface="Frutiger-Cn"/>
                          <a:cs typeface="Times New Roman"/>
                        </a:rPr>
                        <a:t>Potenzial</a:t>
                      </a:r>
                      <a:r>
                        <a:rPr lang="en-US" sz="2000" dirty="0" smtClean="0">
                          <a:latin typeface="Calibri"/>
                          <a:ea typeface="Frutiger-Cn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latin typeface="Calibri"/>
                          <a:ea typeface="Frutiger-Cn"/>
                          <a:cs typeface="Times New Roman"/>
                        </a:rPr>
                        <a:t>für</a:t>
                      </a:r>
                      <a:r>
                        <a:rPr lang="en-US" sz="2000" dirty="0" smtClean="0">
                          <a:latin typeface="Calibri"/>
                          <a:ea typeface="Frutiger-Cn"/>
                          <a:cs typeface="Times New Roman"/>
                        </a:rPr>
                        <a:t> </a:t>
                      </a:r>
                      <a:r>
                        <a:rPr lang="en-US" sz="2000" dirty="0">
                          <a:latin typeface="Calibri"/>
                          <a:ea typeface="Frutiger-Cn"/>
                          <a:cs typeface="Times New Roman"/>
                        </a:rPr>
                        <a:t>…</a:t>
                      </a:r>
                      <a:endParaRPr lang="de-DE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latin typeface="Calibri"/>
                          <a:ea typeface="Frutiger-Cn"/>
                          <a:cs typeface="Times New Roman"/>
                        </a:rPr>
                        <a:t>Modell</a:t>
                      </a:r>
                      <a:r>
                        <a:rPr lang="en-US" sz="2000" dirty="0" smtClean="0">
                          <a:latin typeface="Calibri"/>
                          <a:ea typeface="Frutiger-Cn"/>
                          <a:cs typeface="Times New Roman"/>
                        </a:rPr>
                        <a:t> </a:t>
                      </a:r>
                      <a:r>
                        <a:rPr lang="en-US" sz="2000" dirty="0">
                          <a:latin typeface="Calibri"/>
                          <a:ea typeface="Frutiger-Cn"/>
                          <a:cs typeface="Times New Roman"/>
                        </a:rPr>
                        <a:t>1</a:t>
                      </a:r>
                      <a:endParaRPr lang="de-DE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latin typeface="Calibri"/>
                          <a:ea typeface="Frutiger-Cn"/>
                          <a:cs typeface="Times New Roman"/>
                        </a:rPr>
                        <a:t>Modell</a:t>
                      </a:r>
                      <a:r>
                        <a:rPr lang="en-US" sz="2000" dirty="0" smtClean="0">
                          <a:latin typeface="Calibri"/>
                          <a:ea typeface="Frutiger-Cn"/>
                          <a:cs typeface="Times New Roman"/>
                        </a:rPr>
                        <a:t> </a:t>
                      </a:r>
                      <a:r>
                        <a:rPr lang="en-US" sz="2000" dirty="0">
                          <a:latin typeface="Calibri"/>
                          <a:ea typeface="Frutiger-Cn"/>
                          <a:cs typeface="Times New Roman"/>
                        </a:rPr>
                        <a:t>2</a:t>
                      </a:r>
                      <a:endParaRPr lang="de-DE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latin typeface="Calibri"/>
                          <a:ea typeface="Frutiger-Cn"/>
                          <a:cs typeface="Times New Roman"/>
                        </a:rPr>
                        <a:t>Modell</a:t>
                      </a:r>
                      <a:r>
                        <a:rPr lang="en-US" sz="2000" dirty="0" smtClean="0">
                          <a:latin typeface="Calibri"/>
                          <a:ea typeface="Frutiger-Cn"/>
                          <a:cs typeface="Times New Roman"/>
                        </a:rPr>
                        <a:t> </a:t>
                      </a:r>
                      <a:r>
                        <a:rPr lang="en-US" sz="2000" dirty="0">
                          <a:latin typeface="Calibri"/>
                          <a:ea typeface="Frutiger-Cn"/>
                          <a:cs typeface="Times New Roman"/>
                        </a:rPr>
                        <a:t>3</a:t>
                      </a:r>
                      <a:endParaRPr lang="de-DE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latin typeface="Calibri"/>
                          <a:ea typeface="Frutiger-Cn"/>
                          <a:cs typeface="Times New Roman"/>
                        </a:rPr>
                        <a:t>Modell</a:t>
                      </a:r>
                      <a:r>
                        <a:rPr lang="en-US" sz="2000" dirty="0" smtClean="0">
                          <a:latin typeface="Calibri"/>
                          <a:ea typeface="Frutiger-Cn"/>
                          <a:cs typeface="Times New Roman"/>
                        </a:rPr>
                        <a:t> </a:t>
                      </a:r>
                      <a:r>
                        <a:rPr lang="en-US" sz="2000" dirty="0">
                          <a:latin typeface="Calibri"/>
                          <a:ea typeface="Frutiger-Cn"/>
                          <a:cs typeface="Times New Roman"/>
                        </a:rPr>
                        <a:t>4</a:t>
                      </a:r>
                      <a:endParaRPr lang="de-DE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Frutiger-Cn"/>
                          <a:cs typeface="Times New Roman"/>
                        </a:rPr>
                        <a:t>… </a:t>
                      </a:r>
                      <a:r>
                        <a:rPr lang="en-US" sz="2000" dirty="0" err="1" smtClean="0">
                          <a:latin typeface="Calibri"/>
                          <a:ea typeface="Frutiger-Cn"/>
                          <a:cs typeface="Times New Roman"/>
                        </a:rPr>
                        <a:t>Lernen</a:t>
                      </a:r>
                      <a:r>
                        <a:rPr lang="en-US" sz="2000" baseline="0" dirty="0" smtClean="0">
                          <a:latin typeface="Calibri"/>
                          <a:ea typeface="Frutiger-Cn"/>
                          <a:cs typeface="Times New Roman"/>
                        </a:rPr>
                        <a:t> </a:t>
                      </a:r>
                      <a:r>
                        <a:rPr lang="en-US" sz="2000" i="1" baseline="0" dirty="0" err="1" smtClean="0">
                          <a:latin typeface="Calibri"/>
                          <a:ea typeface="Frutiger-Cn"/>
                          <a:cs typeface="Times New Roman"/>
                        </a:rPr>
                        <a:t>über</a:t>
                      </a:r>
                      <a:r>
                        <a:rPr lang="en-US" sz="2000" baseline="0" dirty="0" smtClean="0">
                          <a:latin typeface="Calibri"/>
                          <a:ea typeface="Frutiger-Cn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latin typeface="Calibri"/>
                          <a:ea typeface="Frutiger-Cn"/>
                          <a:cs typeface="Times New Roman"/>
                        </a:rPr>
                        <a:t>nachhaltige</a:t>
                      </a:r>
                      <a:r>
                        <a:rPr lang="en-US" sz="2000" baseline="0" dirty="0" smtClean="0">
                          <a:latin typeface="Calibri"/>
                          <a:ea typeface="Frutiger-Cn"/>
                          <a:cs typeface="Times New Roman"/>
                        </a:rPr>
                        <a:t> Chemie</a:t>
                      </a:r>
                      <a:r>
                        <a:rPr lang="en-US" sz="2000" dirty="0" smtClean="0">
                          <a:latin typeface="Calibri"/>
                          <a:ea typeface="Frutiger-Cn"/>
                          <a:cs typeface="Times New Roman"/>
                        </a:rPr>
                        <a:t>.</a:t>
                      </a:r>
                      <a:endParaRPr lang="de-DE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Frutiger-Cn"/>
                          <a:cs typeface="Times New Roman"/>
                        </a:rPr>
                        <a:t>o</a:t>
                      </a:r>
                      <a:endParaRPr lang="de-DE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Frutiger-Cn"/>
                          <a:cs typeface="Times New Roman"/>
                        </a:rPr>
                        <a:t>++</a:t>
                      </a:r>
                      <a:endParaRPr lang="de-DE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Frutiger-Cn"/>
                          <a:cs typeface="Times New Roman"/>
                        </a:rPr>
                        <a:t>++</a:t>
                      </a:r>
                      <a:endParaRPr lang="de-DE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Frutiger-Cn"/>
                          <a:cs typeface="Times New Roman"/>
                        </a:rPr>
                        <a:t>+</a:t>
                      </a:r>
                      <a:endParaRPr lang="de-DE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Frutiger-Cn"/>
                          <a:cs typeface="Times New Roman"/>
                        </a:rPr>
                        <a:t>… </a:t>
                      </a:r>
                      <a:r>
                        <a:rPr lang="en-US" sz="2000" dirty="0" err="1" smtClean="0">
                          <a:latin typeface="+mn-lt"/>
                          <a:ea typeface="Frutiger-Cn"/>
                          <a:cs typeface="Times New Roman"/>
                        </a:rPr>
                        <a:t>Lernen</a:t>
                      </a:r>
                      <a:r>
                        <a:rPr lang="en-US" sz="2000" baseline="0" dirty="0" smtClean="0">
                          <a:latin typeface="+mn-lt"/>
                          <a:ea typeface="Frutiger-Cn"/>
                          <a:cs typeface="Times New Roman"/>
                        </a:rPr>
                        <a:t> </a:t>
                      </a:r>
                      <a:r>
                        <a:rPr lang="en-US" sz="2000" i="1" baseline="0" dirty="0" err="1" smtClean="0">
                          <a:latin typeface="+mn-lt"/>
                          <a:ea typeface="Frutiger-Cn"/>
                          <a:cs typeface="Times New Roman"/>
                        </a:rPr>
                        <a:t>für</a:t>
                      </a:r>
                      <a:r>
                        <a:rPr lang="en-US" sz="2000" i="1" baseline="0" dirty="0" smtClean="0">
                          <a:latin typeface="+mn-lt"/>
                          <a:ea typeface="Frutiger-Cn"/>
                          <a:cs typeface="Times New Roman"/>
                        </a:rPr>
                        <a:t> </a:t>
                      </a:r>
                      <a:r>
                        <a:rPr lang="en-US" sz="2000" i="1" baseline="0" dirty="0" err="1" smtClean="0">
                          <a:latin typeface="+mn-lt"/>
                          <a:ea typeface="Frutiger-Cn"/>
                          <a:cs typeface="Times New Roman"/>
                        </a:rPr>
                        <a:t>eine</a:t>
                      </a:r>
                      <a:r>
                        <a:rPr lang="en-US" sz="2000" i="1" baseline="0" dirty="0" smtClean="0">
                          <a:latin typeface="+mn-lt"/>
                          <a:ea typeface="Frutiger-Cn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latin typeface="+mn-lt"/>
                          <a:ea typeface="Frutiger-Cn"/>
                          <a:cs typeface="Times New Roman"/>
                        </a:rPr>
                        <a:t>nachhaltige</a:t>
                      </a:r>
                      <a:r>
                        <a:rPr lang="en-US" sz="2000" baseline="0" dirty="0" smtClean="0">
                          <a:latin typeface="+mn-lt"/>
                          <a:ea typeface="Frutiger-Cn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latin typeface="+mn-lt"/>
                          <a:ea typeface="Frutiger-Cn"/>
                          <a:cs typeface="Times New Roman"/>
                        </a:rPr>
                        <a:t>Entwicklung</a:t>
                      </a:r>
                      <a:r>
                        <a:rPr lang="en-US" sz="2000" dirty="0" smtClean="0">
                          <a:latin typeface="+mn-lt"/>
                          <a:ea typeface="Frutiger-Cn"/>
                          <a:cs typeface="Times New Roman"/>
                        </a:rPr>
                        <a:t>.</a:t>
                      </a:r>
                      <a:endParaRPr lang="de-DE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Frutiger-Cn"/>
                          <a:cs typeface="Times New Roman"/>
                        </a:rPr>
                        <a:t>-</a:t>
                      </a:r>
                      <a:endParaRPr lang="de-DE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Frutiger-Cn"/>
                          <a:cs typeface="Times New Roman"/>
                        </a:rPr>
                        <a:t>-</a:t>
                      </a:r>
                      <a:endParaRPr lang="de-DE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Frutiger-Cn"/>
                          <a:cs typeface="Times New Roman"/>
                        </a:rPr>
                        <a:t>++</a:t>
                      </a:r>
                      <a:endParaRPr lang="de-DE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Frutiger-Cn"/>
                          <a:cs typeface="Times New Roman"/>
                        </a:rPr>
                        <a:t>++</a:t>
                      </a:r>
                      <a:endParaRPr lang="de-DE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Frutiger-Cn"/>
                          <a:cs typeface="Times New Roman"/>
                        </a:rPr>
                        <a:t>… </a:t>
                      </a:r>
                      <a:r>
                        <a:rPr lang="en-US" sz="2000" i="1" dirty="0" err="1" smtClean="0">
                          <a:latin typeface="+mn-lt"/>
                          <a:ea typeface="Frutiger-Cn"/>
                          <a:cs typeface="Times New Roman"/>
                        </a:rPr>
                        <a:t>direkter</a:t>
                      </a:r>
                      <a:r>
                        <a:rPr lang="en-US" sz="2000" i="1" dirty="0" smtClean="0">
                          <a:latin typeface="+mn-lt"/>
                          <a:ea typeface="Frutiger-Cn"/>
                          <a:cs typeface="Times New Roman"/>
                        </a:rPr>
                        <a:t> </a:t>
                      </a:r>
                      <a:r>
                        <a:rPr lang="en-US" sz="2000" i="1" dirty="0" err="1" smtClean="0">
                          <a:latin typeface="+mn-lt"/>
                          <a:ea typeface="Frutiger-Cn"/>
                          <a:cs typeface="Times New Roman"/>
                        </a:rPr>
                        <a:t>Beitrag</a:t>
                      </a:r>
                      <a:r>
                        <a:rPr lang="en-US" sz="2000" i="1" dirty="0" smtClean="0">
                          <a:latin typeface="+mn-lt"/>
                          <a:ea typeface="Frutiger-Cn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latin typeface="+mn-lt"/>
                          <a:ea typeface="Frutiger-Cn"/>
                          <a:cs typeface="Times New Roman"/>
                        </a:rPr>
                        <a:t>für</a:t>
                      </a:r>
                      <a:r>
                        <a:rPr lang="en-US" sz="2000" dirty="0" smtClean="0">
                          <a:latin typeface="+mn-lt"/>
                          <a:ea typeface="Frutiger-Cn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latin typeface="+mn-lt"/>
                          <a:ea typeface="Frutiger-Cn"/>
                          <a:cs typeface="Times New Roman"/>
                        </a:rPr>
                        <a:t>nachhaltige</a:t>
                      </a:r>
                      <a:r>
                        <a:rPr lang="en-US" sz="2000" baseline="0" dirty="0" smtClean="0">
                          <a:latin typeface="+mn-lt"/>
                          <a:ea typeface="Frutiger-Cn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latin typeface="+mn-lt"/>
                          <a:ea typeface="Frutiger-Cn"/>
                          <a:cs typeface="Times New Roman"/>
                        </a:rPr>
                        <a:t>Entwicklung</a:t>
                      </a:r>
                      <a:r>
                        <a:rPr lang="en-US" sz="2000" dirty="0" smtClean="0">
                          <a:latin typeface="+mn-lt"/>
                          <a:ea typeface="Frutiger-Cn"/>
                          <a:cs typeface="Times New Roman"/>
                        </a:rPr>
                        <a:t>.</a:t>
                      </a:r>
                      <a:endParaRPr lang="de-DE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Frutiger-Cn"/>
                          <a:cs typeface="Times New Roman"/>
                        </a:rPr>
                        <a:t>o</a:t>
                      </a:r>
                      <a:endParaRPr lang="de-DE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Frutiger-Cn"/>
                          <a:cs typeface="Times New Roman"/>
                        </a:rPr>
                        <a:t>-</a:t>
                      </a:r>
                      <a:endParaRPr lang="de-DE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Frutiger-Cn"/>
                          <a:cs typeface="Times New Roman"/>
                        </a:rPr>
                        <a:t>-</a:t>
                      </a:r>
                      <a:endParaRPr lang="de-DE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Frutiger-Cn"/>
                          <a:cs typeface="Times New Roman"/>
                        </a:rPr>
                        <a:t>+</a:t>
                      </a:r>
                      <a:endParaRPr lang="de-DE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809393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sz="3200" b="1" dirty="0" smtClean="0"/>
              <a:t>Reflektieren Sie </a:t>
            </a:r>
            <a:r>
              <a:rPr lang="de-DE" sz="3200" b="1" dirty="0" smtClean="0"/>
              <a:t>noch einmal den Fragebogen aus der ersten Sitzung und </a:t>
            </a:r>
            <a:r>
              <a:rPr lang="de-DE" sz="3200" b="1" dirty="0" smtClean="0"/>
              <a:t>ihren eigenen Lernerfolg.</a:t>
            </a:r>
            <a:endParaRPr lang="de-DE" sz="3200" b="1" dirty="0"/>
          </a:p>
        </p:txBody>
      </p:sp>
    </p:spTree>
    <p:extLst>
      <p:ext uri="{BB962C8B-B14F-4D97-AF65-F5344CB8AC3E}">
        <p14:creationId xmlns="" xmlns:p14="http://schemas.microsoft.com/office/powerpoint/2010/main" val="52566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53503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>Nachhaltigkeit und Bildung für Nachhaltige Entwicklung </a:t>
            </a:r>
            <a:br>
              <a:rPr lang="de-DE" b="1" dirty="0" smtClean="0"/>
            </a:br>
            <a:r>
              <a:rPr lang="de-DE" b="1" dirty="0" smtClean="0"/>
              <a:t>im Chemieunterricht?</a:t>
            </a:r>
            <a:br>
              <a:rPr lang="de-DE" b="1" dirty="0" smtClean="0"/>
            </a:br>
            <a:r>
              <a:rPr lang="de-DE" b="1" dirty="0" smtClean="0"/>
              <a:t>Teil 6 – Zusammenfassung und Reflexion</a:t>
            </a: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 smtClean="0"/>
              <a:t>Zusammenfassung</a:t>
            </a:r>
            <a:endParaRPr lang="de-DE" sz="32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Nachhaltigkeitskonzepte</a:t>
            </a:r>
          </a:p>
          <a:p>
            <a:r>
              <a:rPr lang="de-DE" smtClean="0"/>
              <a:t>Nachhaltigkeit und Green Chemistry</a:t>
            </a:r>
          </a:p>
          <a:p>
            <a:r>
              <a:rPr lang="de-DE" smtClean="0"/>
              <a:t>Bildung für nachhaltige Entwicklung</a:t>
            </a:r>
          </a:p>
          <a:p>
            <a:r>
              <a:rPr lang="de-DE" smtClean="0"/>
              <a:t>BnE im Chemieunterricht </a:t>
            </a:r>
          </a:p>
          <a:p>
            <a:r>
              <a:rPr lang="de-DE" smtClean="0"/>
              <a:t>Fazit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520286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29600" cy="1000125"/>
          </a:xfrm>
        </p:spPr>
        <p:txBody>
          <a:bodyPr/>
          <a:lstStyle/>
          <a:p>
            <a:r>
              <a:rPr lang="en-US" sz="3200" b="1" smtClean="0"/>
              <a:t>Nachhaltigkeit</a:t>
            </a:r>
            <a:endParaRPr lang="en-US" sz="3200" b="1" dirty="0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357313"/>
            <a:ext cx="7715250" cy="5214937"/>
          </a:xfrm>
        </p:spPr>
        <p:txBody>
          <a:bodyPr rtlCol="0"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de-DE" sz="3100" b="1" dirty="0" smtClean="0"/>
              <a:t>Ein-Säulen-Konzept</a:t>
            </a:r>
          </a:p>
          <a:p>
            <a:pPr marL="640080" lvl="1" indent="-246888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dirty="0" smtClean="0"/>
              <a:t>Ursprünge in der Forstwirtschaft, 19. Jh.</a:t>
            </a:r>
            <a:endParaRPr lang="en-US" dirty="0" smtClean="0"/>
          </a:p>
          <a:p>
            <a:pPr marL="640080" lvl="1" indent="-246888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Nachhaltigkeit</a:t>
            </a:r>
            <a:r>
              <a:rPr lang="en-US" dirty="0" smtClean="0"/>
              <a:t> </a:t>
            </a:r>
            <a:r>
              <a:rPr lang="en-US" dirty="0" err="1" smtClean="0"/>
              <a:t>bedeutet</a:t>
            </a:r>
            <a:r>
              <a:rPr lang="en-US" dirty="0" smtClean="0"/>
              <a:t>, </a:t>
            </a:r>
            <a:r>
              <a:rPr lang="en-US" dirty="0" err="1" smtClean="0"/>
              <a:t>dass</a:t>
            </a:r>
            <a:r>
              <a:rPr lang="en-US" dirty="0" smtClean="0"/>
              <a:t> </a:t>
            </a:r>
            <a:r>
              <a:rPr lang="en-US" dirty="0" err="1" smtClean="0"/>
              <a:t>ökologische</a:t>
            </a:r>
            <a:r>
              <a:rPr lang="en-US" dirty="0" smtClean="0"/>
              <a:t> </a:t>
            </a:r>
            <a:r>
              <a:rPr lang="en-US" dirty="0" err="1" smtClean="0"/>
              <a:t>Prozesse</a:t>
            </a:r>
            <a:r>
              <a:rPr lang="en-US" dirty="0" smtClean="0"/>
              <a:t>, </a:t>
            </a:r>
            <a:r>
              <a:rPr lang="en-US" dirty="0" err="1" smtClean="0"/>
              <a:t>Funktionen</a:t>
            </a:r>
            <a:r>
              <a:rPr lang="en-US" dirty="0" smtClean="0"/>
              <a:t>, </a:t>
            </a:r>
            <a:r>
              <a:rPr lang="en-US" dirty="0" err="1" smtClean="0"/>
              <a:t>Produktivität</a:t>
            </a:r>
            <a:r>
              <a:rPr lang="en-US" dirty="0" smtClean="0"/>
              <a:t> und die </a:t>
            </a:r>
            <a:r>
              <a:rPr lang="en-US" dirty="0" err="1" smtClean="0"/>
              <a:t>Biodiversität</a:t>
            </a:r>
            <a:r>
              <a:rPr lang="en-US" dirty="0" smtClean="0"/>
              <a:t> </a:t>
            </a:r>
            <a:r>
              <a:rPr lang="en-US" dirty="0" err="1" smtClean="0"/>
              <a:t>eines</a:t>
            </a:r>
            <a:r>
              <a:rPr lang="en-US" dirty="0" smtClean="0"/>
              <a:t> </a:t>
            </a:r>
            <a:r>
              <a:rPr lang="en-US" dirty="0" err="1" smtClean="0"/>
              <a:t>Ökosystems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in </a:t>
            </a:r>
            <a:r>
              <a:rPr lang="en-US" dirty="0" err="1" smtClean="0"/>
              <a:t>Zukunft</a:t>
            </a:r>
            <a:r>
              <a:rPr lang="en-US" dirty="0" smtClean="0"/>
              <a:t> </a:t>
            </a:r>
            <a:r>
              <a:rPr lang="en-US" dirty="0" err="1" smtClean="0"/>
              <a:t>erhalten</a:t>
            </a:r>
            <a:r>
              <a:rPr lang="en-US" dirty="0" smtClean="0"/>
              <a:t> </a:t>
            </a:r>
            <a:r>
              <a:rPr lang="en-US" dirty="0" err="1" smtClean="0"/>
              <a:t>bleiben</a:t>
            </a:r>
            <a:r>
              <a:rPr lang="en-US" dirty="0" smtClean="0"/>
              <a:t>. “Es </a:t>
            </a:r>
            <a:r>
              <a:rPr lang="en-US" dirty="0" err="1" smtClean="0"/>
              <a:t>werden</a:t>
            </a:r>
            <a:r>
              <a:rPr lang="en-US" dirty="0" smtClean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 so </a:t>
            </a:r>
            <a:r>
              <a:rPr lang="en-US" dirty="0" err="1" smtClean="0"/>
              <a:t>viele</a:t>
            </a:r>
            <a:r>
              <a:rPr lang="en-US" dirty="0" smtClean="0"/>
              <a:t> </a:t>
            </a:r>
            <a:r>
              <a:rPr lang="en-US" dirty="0" err="1" smtClean="0"/>
              <a:t>Bäume</a:t>
            </a:r>
            <a:r>
              <a:rPr lang="en-US" dirty="0" smtClean="0"/>
              <a:t> </a:t>
            </a:r>
            <a:r>
              <a:rPr lang="en-US" dirty="0" err="1" smtClean="0"/>
              <a:t>gefällt</a:t>
            </a:r>
            <a:r>
              <a:rPr lang="en-US" dirty="0" smtClean="0"/>
              <a:t>,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Bäume</a:t>
            </a:r>
            <a:r>
              <a:rPr lang="en-US" dirty="0" smtClean="0"/>
              <a:t> </a:t>
            </a:r>
            <a:r>
              <a:rPr lang="en-US" dirty="0" err="1" smtClean="0"/>
              <a:t>nachwachsen</a:t>
            </a:r>
            <a:r>
              <a:rPr lang="en-US" dirty="0" smtClean="0"/>
              <a:t>”</a:t>
            </a:r>
            <a:br>
              <a:rPr lang="en-US" dirty="0" smtClean="0"/>
            </a:br>
            <a:endParaRPr lang="de-DE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de-DE" sz="3100" b="1" dirty="0" smtClean="0"/>
              <a:t>Drei-Säulen-Konzept</a:t>
            </a:r>
          </a:p>
          <a:p>
            <a:pPr marL="640080" lvl="1" indent="-246888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dirty="0" smtClean="0"/>
              <a:t>Definiert in der Agenda 21</a:t>
            </a:r>
          </a:p>
          <a:p>
            <a:pPr marL="640080" lvl="1" indent="-246888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dirty="0" smtClean="0"/>
              <a:t>Nachhaltigkeit wird bezogen auf </a:t>
            </a:r>
            <a:r>
              <a:rPr lang="de-DE" smtClean="0"/>
              <a:t>drei Dimensionen</a:t>
            </a:r>
            <a:r>
              <a:rPr lang="de-DE" dirty="0" smtClean="0"/>
              <a:t>: Ökologie, Ökonomie, Soziales</a:t>
            </a:r>
            <a:r>
              <a:rPr lang="en-US" dirty="0" smtClean="0"/>
              <a:t/>
            </a:r>
            <a:br>
              <a:rPr lang="en-US" dirty="0" smtClean="0"/>
            </a:br>
            <a:endParaRPr lang="de-DE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de-DE" sz="3100" b="1" dirty="0" smtClean="0"/>
              <a:t>Vier-und mehr-Säulen-Konzepte </a:t>
            </a:r>
          </a:p>
          <a:p>
            <a:pPr marL="640080" lvl="1" indent="-246888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dirty="0" smtClean="0"/>
              <a:t>Weitere Dimensionen, z.B. kulturelle oder institutionell</a:t>
            </a:r>
          </a:p>
          <a:p>
            <a:pPr marL="640080" lvl="1" indent="-246888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dirty="0" smtClean="0"/>
              <a:t>Seltener benutzt</a:t>
            </a:r>
          </a:p>
        </p:txBody>
      </p:sp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75" y="5157788"/>
            <a:ext cx="1571625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75" y="3243263"/>
            <a:ext cx="15716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61263" y="1214438"/>
            <a:ext cx="158273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55531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>
          <a:xfrm>
            <a:off x="500063" y="857250"/>
            <a:ext cx="8229600" cy="1000125"/>
          </a:xfrm>
        </p:spPr>
        <p:txBody>
          <a:bodyPr/>
          <a:lstStyle/>
          <a:p>
            <a:r>
              <a:rPr lang="de-DE" sz="3200" b="1" smtClean="0"/>
              <a:t>Green Chemistry</a:t>
            </a:r>
            <a:endParaRPr lang="de-DE" sz="3200" b="1" dirty="0" smtClean="0"/>
          </a:p>
        </p:txBody>
      </p:sp>
      <p:sp>
        <p:nvSpPr>
          <p:cNvPr id="8195" name="Textfeld 3"/>
          <p:cNvSpPr txBox="1">
            <a:spLocks noChangeArrowheads="1"/>
          </p:cNvSpPr>
          <p:nvPr/>
        </p:nvSpPr>
        <p:spPr bwMode="auto">
          <a:xfrm>
            <a:off x="611560" y="1785937"/>
            <a:ext cx="7929563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-179388">
              <a:buFont typeface="Arial" charset="0"/>
              <a:buChar char="•"/>
              <a:tabLst>
                <a:tab pos="182563" algn="l"/>
              </a:tabLst>
            </a:pPr>
            <a:r>
              <a:rPr lang="de-DE" sz="2400" dirty="0"/>
              <a:t>Chemie ist zentral für Umweltbelastung und –</a:t>
            </a:r>
            <a:r>
              <a:rPr lang="de-DE" sz="2400" dirty="0" err="1"/>
              <a:t>reinhaltung</a:t>
            </a:r>
            <a:r>
              <a:rPr lang="de-DE" sz="2400" dirty="0"/>
              <a:t>.</a:t>
            </a:r>
          </a:p>
          <a:p>
            <a:pPr marL="179388" indent="-179388">
              <a:buFont typeface="Arial" charset="0"/>
              <a:buChar char="•"/>
              <a:tabLst>
                <a:tab pos="182563" algn="l"/>
              </a:tabLst>
            </a:pPr>
            <a:r>
              <a:rPr lang="de-DE" sz="2400" smtClean="0"/>
              <a:t>Chemie </a:t>
            </a:r>
            <a:r>
              <a:rPr lang="de-DE" sz="2400" dirty="0"/>
              <a:t>ist zentral für die Erhaltung des Wohlstands und  sozialen Gefüges in vielen Ländern</a:t>
            </a:r>
          </a:p>
          <a:p>
            <a:pPr marL="179388" indent="-179388">
              <a:buFont typeface="Arial" charset="0"/>
              <a:buChar char="•"/>
              <a:tabLst>
                <a:tab pos="182563" algn="l"/>
              </a:tabLst>
            </a:pPr>
            <a:r>
              <a:rPr lang="en-US" sz="2400" smtClean="0"/>
              <a:t>Chemie hilft in </a:t>
            </a:r>
            <a:r>
              <a:rPr lang="en-US" sz="2400" dirty="0" err="1"/>
              <a:t>vielen</a:t>
            </a:r>
            <a:r>
              <a:rPr lang="en-US" sz="2400" dirty="0"/>
              <a:t> </a:t>
            </a:r>
            <a:r>
              <a:rPr lang="en-US" sz="2400" dirty="0" err="1"/>
              <a:t>Bereichen</a:t>
            </a:r>
            <a:r>
              <a:rPr lang="en-US" sz="2400" dirty="0"/>
              <a:t>, </a:t>
            </a:r>
            <a:r>
              <a:rPr lang="en-US" sz="2400" dirty="0" err="1"/>
              <a:t>eine</a:t>
            </a:r>
            <a:r>
              <a:rPr lang="en-US" sz="2400" dirty="0"/>
              <a:t> </a:t>
            </a:r>
            <a:r>
              <a:rPr lang="en-US" sz="2400" dirty="0" err="1"/>
              <a:t>nachhaltigere</a:t>
            </a:r>
            <a:r>
              <a:rPr lang="en-US" sz="2400" dirty="0"/>
              <a:t> </a:t>
            </a:r>
            <a:r>
              <a:rPr lang="en-US" sz="2400" dirty="0" err="1"/>
              <a:t>Entwicklung</a:t>
            </a:r>
            <a:r>
              <a:rPr lang="en-US" sz="2400" dirty="0"/>
              <a:t> </a:t>
            </a:r>
            <a:r>
              <a:rPr lang="en-US" sz="2400" dirty="0" err="1"/>
              <a:t>zu</a:t>
            </a:r>
            <a:r>
              <a:rPr lang="en-US" sz="2400" dirty="0"/>
              <a:t> </a:t>
            </a:r>
            <a:r>
              <a:rPr lang="en-US" sz="2400" dirty="0" err="1"/>
              <a:t>erreichen</a:t>
            </a:r>
            <a:r>
              <a:rPr lang="en-US" sz="2400" dirty="0"/>
              <a:t>:</a:t>
            </a:r>
          </a:p>
          <a:p>
            <a:pPr marL="636588" lvl="1" indent="-179388">
              <a:buFont typeface="Arial" charset="0"/>
              <a:buChar char="•"/>
              <a:tabLst>
                <a:tab pos="182563" algn="l"/>
              </a:tabLst>
            </a:pPr>
            <a:r>
              <a:rPr lang="en-US" sz="2200" dirty="0" err="1"/>
              <a:t>Etablierung</a:t>
            </a:r>
            <a:r>
              <a:rPr lang="en-US" sz="2200" dirty="0"/>
              <a:t> von “Green Chemistry</a:t>
            </a:r>
            <a:r>
              <a:rPr lang="en-US" sz="2200"/>
              <a:t>” </a:t>
            </a:r>
            <a:r>
              <a:rPr lang="en-US" sz="2200" smtClean="0"/>
              <a:t>in </a:t>
            </a:r>
            <a:r>
              <a:rPr lang="en-US" sz="2200" dirty="0"/>
              <a:t>den </a:t>
            </a:r>
            <a:r>
              <a:rPr lang="en-US" sz="2200"/>
              <a:t>USA </a:t>
            </a:r>
            <a:r>
              <a:rPr lang="en-US" sz="2200" smtClean="0"/>
              <a:t>als Regelkatalog </a:t>
            </a:r>
            <a:r>
              <a:rPr lang="en-US" sz="2200" dirty="0" err="1"/>
              <a:t>mit</a:t>
            </a:r>
            <a:r>
              <a:rPr lang="en-US" sz="2200" dirty="0"/>
              <a:t> 12 </a:t>
            </a:r>
            <a:r>
              <a:rPr lang="en-US" sz="2200" dirty="0" err="1"/>
              <a:t>Grundprinzipien</a:t>
            </a:r>
            <a:r>
              <a:rPr lang="en-US" sz="2200" dirty="0"/>
              <a:t> </a:t>
            </a:r>
            <a:r>
              <a:rPr lang="en-US" sz="2200" dirty="0" err="1"/>
              <a:t>zur</a:t>
            </a:r>
            <a:r>
              <a:rPr lang="en-US" sz="2200" dirty="0"/>
              <a:t> </a:t>
            </a:r>
            <a:r>
              <a:rPr lang="en-US" sz="2200" dirty="0" err="1"/>
              <a:t>Selbstverpflichtung</a:t>
            </a:r>
            <a:r>
              <a:rPr lang="en-US" sz="2200" dirty="0"/>
              <a:t> </a:t>
            </a:r>
            <a:r>
              <a:rPr lang="en-US" sz="2200" dirty="0" err="1"/>
              <a:t>der</a:t>
            </a:r>
            <a:r>
              <a:rPr lang="en-US" sz="2200" dirty="0"/>
              <a:t> </a:t>
            </a:r>
            <a:r>
              <a:rPr lang="en-US" sz="2200" dirty="0" err="1"/>
              <a:t>chemischen</a:t>
            </a:r>
            <a:r>
              <a:rPr lang="en-US" sz="2200" dirty="0"/>
              <a:t> </a:t>
            </a:r>
            <a:r>
              <a:rPr lang="en-US" sz="2200" dirty="0" err="1"/>
              <a:t>Industrie</a:t>
            </a:r>
            <a:endParaRPr lang="en-US" sz="2200" dirty="0"/>
          </a:p>
          <a:p>
            <a:pPr marL="636588" lvl="1" indent="-179388">
              <a:buFont typeface="Arial" charset="0"/>
              <a:buChar char="•"/>
              <a:tabLst>
                <a:tab pos="182563" algn="l"/>
              </a:tabLst>
            </a:pPr>
            <a:r>
              <a:rPr lang="en-US" sz="2200" dirty="0"/>
              <a:t>Sustainable Chemistry (</a:t>
            </a:r>
            <a:r>
              <a:rPr lang="en-US" sz="2200" dirty="0" err="1"/>
              <a:t>SusChem</a:t>
            </a:r>
            <a:r>
              <a:rPr lang="en-US" sz="2200" dirty="0"/>
              <a:t>) </a:t>
            </a:r>
            <a:r>
              <a:rPr lang="en-US" sz="2200" dirty="0" err="1"/>
              <a:t>als</a:t>
            </a:r>
            <a:r>
              <a:rPr lang="en-US" sz="2200" dirty="0"/>
              <a:t> </a:t>
            </a:r>
            <a:r>
              <a:rPr lang="en-US" sz="2200" dirty="0" err="1" smtClean="0"/>
              <a:t>europäische</a:t>
            </a:r>
            <a:r>
              <a:rPr lang="en-US" sz="2200" dirty="0" smtClean="0"/>
              <a:t> </a:t>
            </a:r>
            <a:r>
              <a:rPr lang="en-US" sz="2200" dirty="0" err="1"/>
              <a:t>Plattform</a:t>
            </a:r>
            <a:r>
              <a:rPr lang="en-US" sz="2200" dirty="0"/>
              <a:t>, die </a:t>
            </a:r>
            <a:r>
              <a:rPr lang="en-US" sz="2200" dirty="0" err="1"/>
              <a:t>eine</a:t>
            </a:r>
            <a:r>
              <a:rPr lang="en-US" sz="2200" dirty="0"/>
              <a:t> </a:t>
            </a:r>
            <a:r>
              <a:rPr lang="en-US" sz="2200" dirty="0" err="1"/>
              <a:t>nachhaltige</a:t>
            </a:r>
            <a:r>
              <a:rPr lang="en-US" sz="2200" dirty="0"/>
              <a:t> </a:t>
            </a:r>
            <a:r>
              <a:rPr lang="en-US" sz="2200" dirty="0" smtClean="0"/>
              <a:t>Chemie </a:t>
            </a:r>
            <a:r>
              <a:rPr lang="en-US" sz="2200" dirty="0" err="1"/>
              <a:t>fördert</a:t>
            </a:r>
            <a:endParaRPr lang="en-US" sz="2200" dirty="0"/>
          </a:p>
          <a:p>
            <a:pPr marL="636588" lvl="1" indent="-179388">
              <a:buFont typeface="Wingdings" pitchFamily="2" charset="2"/>
              <a:buChar char="§"/>
              <a:tabLst>
                <a:tab pos="182563" algn="l"/>
              </a:tabLst>
            </a:pPr>
            <a:endParaRPr lang="de-DE" sz="2400" dirty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537" y="2564904"/>
            <a:ext cx="1445784" cy="1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5086700"/>
            <a:ext cx="2376264" cy="115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0193680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>
          <a:xfrm>
            <a:off x="0" y="857250"/>
            <a:ext cx="9144000" cy="1000125"/>
          </a:xfrm>
        </p:spPr>
        <p:txBody>
          <a:bodyPr>
            <a:normAutofit/>
          </a:bodyPr>
          <a:lstStyle/>
          <a:p>
            <a:r>
              <a:rPr lang="de-DE" sz="3200" b="1" smtClean="0"/>
              <a:t>Bildung </a:t>
            </a:r>
            <a:r>
              <a:rPr lang="de-DE" sz="3200" b="1" dirty="0" smtClean="0"/>
              <a:t>für </a:t>
            </a:r>
            <a:r>
              <a:rPr lang="de-DE" sz="3200" b="1" smtClean="0"/>
              <a:t>nachhaltige Entwicklung</a:t>
            </a:r>
            <a:endParaRPr lang="de-DE" sz="3200" b="1" dirty="0" smtClean="0"/>
          </a:p>
        </p:txBody>
      </p:sp>
      <p:sp>
        <p:nvSpPr>
          <p:cNvPr id="5123" name="Inhaltsplatzhalter 2"/>
          <p:cNvSpPr>
            <a:spLocks noGrp="1"/>
          </p:cNvSpPr>
          <p:nvPr>
            <p:ph idx="1"/>
          </p:nvPr>
        </p:nvSpPr>
        <p:spPr>
          <a:xfrm>
            <a:off x="0" y="1772816"/>
            <a:ext cx="6786563" cy="492918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Die Agenda 21 </a:t>
            </a:r>
            <a:r>
              <a:rPr lang="en-US" sz="2400" dirty="0" err="1" smtClean="0"/>
              <a:t>misst</a:t>
            </a:r>
            <a:r>
              <a:rPr lang="en-US" sz="2400" dirty="0" smtClean="0"/>
              <a:t> </a:t>
            </a:r>
            <a:r>
              <a:rPr lang="en-US" sz="2400" dirty="0" err="1" smtClean="0"/>
              <a:t>der</a:t>
            </a:r>
            <a:r>
              <a:rPr lang="en-US" sz="2400" dirty="0" smtClean="0"/>
              <a:t> Bildung </a:t>
            </a:r>
            <a:r>
              <a:rPr lang="en-US" sz="2400" dirty="0" err="1" smtClean="0"/>
              <a:t>eine</a:t>
            </a:r>
            <a:r>
              <a:rPr lang="en-US" sz="2400" dirty="0" smtClean="0"/>
              <a:t> </a:t>
            </a:r>
            <a:r>
              <a:rPr lang="en-US" sz="2400" dirty="0" err="1" smtClean="0"/>
              <a:t>zentrale</a:t>
            </a:r>
            <a:r>
              <a:rPr lang="en-US" sz="2400" dirty="0" smtClean="0"/>
              <a:t> </a:t>
            </a:r>
            <a:r>
              <a:rPr lang="en-US" sz="2400" dirty="0" err="1" smtClean="0"/>
              <a:t>Rolle</a:t>
            </a:r>
            <a:r>
              <a:rPr lang="en-US" sz="2400" dirty="0" smtClean="0"/>
              <a:t> </a:t>
            </a:r>
            <a:r>
              <a:rPr lang="en-US" sz="2400" dirty="0" err="1" smtClean="0"/>
              <a:t>für</a:t>
            </a:r>
            <a:r>
              <a:rPr lang="en-US" sz="2400" dirty="0" smtClean="0"/>
              <a:t> </a:t>
            </a:r>
            <a:r>
              <a:rPr lang="en-US" sz="2400" dirty="0" err="1" smtClean="0"/>
              <a:t>nachhaltige</a:t>
            </a:r>
            <a:r>
              <a:rPr lang="en-US" sz="2400" dirty="0" smtClean="0"/>
              <a:t> </a:t>
            </a:r>
            <a:r>
              <a:rPr lang="en-US" sz="2400" dirty="0" err="1" smtClean="0"/>
              <a:t>Entwicklung</a:t>
            </a:r>
            <a:r>
              <a:rPr lang="en-US" sz="2400" dirty="0" smtClean="0"/>
              <a:t> </a:t>
            </a:r>
            <a:r>
              <a:rPr lang="en-US" sz="2400" dirty="0" err="1" smtClean="0"/>
              <a:t>zu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Um </a:t>
            </a:r>
            <a:r>
              <a:rPr lang="en-US" sz="2400" dirty="0" err="1" smtClean="0"/>
              <a:t>eine</a:t>
            </a:r>
            <a:r>
              <a:rPr lang="en-US" sz="2400" dirty="0" smtClean="0"/>
              <a:t> </a:t>
            </a:r>
            <a:r>
              <a:rPr lang="en-US" sz="2400" dirty="0" err="1" smtClean="0"/>
              <a:t>nachhaltig</a:t>
            </a:r>
            <a:r>
              <a:rPr lang="en-US" sz="2400" dirty="0" smtClean="0"/>
              <a:t> </a:t>
            </a:r>
            <a:r>
              <a:rPr lang="en-US" sz="2400" dirty="0" err="1" smtClean="0"/>
              <a:t>handelnde</a:t>
            </a:r>
            <a:r>
              <a:rPr lang="en-US" sz="2400" dirty="0" smtClean="0"/>
              <a:t> </a:t>
            </a:r>
            <a:r>
              <a:rPr lang="en-US" sz="2400" dirty="0" err="1" smtClean="0"/>
              <a:t>Gesellschaft</a:t>
            </a:r>
            <a:r>
              <a:rPr lang="en-US" sz="2400" dirty="0" smtClean="0"/>
              <a:t> </a:t>
            </a:r>
            <a:r>
              <a:rPr lang="en-US" sz="2400" dirty="0" err="1" smtClean="0"/>
              <a:t>zu</a:t>
            </a:r>
            <a:r>
              <a:rPr lang="en-US" sz="2400" dirty="0" smtClean="0"/>
              <a:t> </a:t>
            </a:r>
            <a:r>
              <a:rPr lang="en-US" sz="2400" dirty="0" err="1" smtClean="0"/>
              <a:t>erhalten</a:t>
            </a:r>
            <a:r>
              <a:rPr lang="en-US" sz="2400" dirty="0" smtClean="0"/>
              <a:t>, muss </a:t>
            </a:r>
            <a:r>
              <a:rPr lang="en-US" sz="2400" dirty="0" err="1" smtClean="0"/>
              <a:t>ein</a:t>
            </a:r>
            <a:r>
              <a:rPr lang="en-US" sz="2400" dirty="0" smtClean="0"/>
              <a:t> </a:t>
            </a:r>
            <a:r>
              <a:rPr lang="en-US" sz="2400" dirty="0" err="1" smtClean="0"/>
              <a:t>Umdenken</a:t>
            </a:r>
            <a:r>
              <a:rPr lang="en-US" sz="2400" dirty="0" smtClean="0"/>
              <a:t> in den </a:t>
            </a:r>
            <a:r>
              <a:rPr lang="en-US" sz="2400" dirty="0" err="1" smtClean="0"/>
              <a:t>Köpfen</a:t>
            </a:r>
            <a:r>
              <a:rPr lang="en-US" sz="2400" dirty="0" smtClean="0"/>
              <a:t> </a:t>
            </a:r>
            <a:r>
              <a:rPr lang="en-US" sz="2400" dirty="0" err="1" smtClean="0"/>
              <a:t>geschehen</a:t>
            </a:r>
            <a:r>
              <a:rPr lang="en-US" sz="2400" dirty="0" smtClean="0"/>
              <a:t>.</a:t>
            </a:r>
          </a:p>
          <a:p>
            <a:r>
              <a:rPr lang="en-US" sz="2400" smtClean="0"/>
              <a:t>UNO-Weltdekade </a:t>
            </a:r>
            <a:r>
              <a:rPr lang="en-US" sz="2400" dirty="0" smtClean="0"/>
              <a:t>“Bildung </a:t>
            </a:r>
            <a:r>
              <a:rPr lang="en-US" sz="2400" dirty="0" err="1" smtClean="0"/>
              <a:t>für</a:t>
            </a:r>
            <a:r>
              <a:rPr lang="en-US" sz="2400" dirty="0" smtClean="0"/>
              <a:t> </a:t>
            </a:r>
            <a:r>
              <a:rPr lang="en-US" sz="2400" dirty="0" err="1" smtClean="0"/>
              <a:t>nachhaltige</a:t>
            </a:r>
            <a:r>
              <a:rPr lang="en-US" sz="2400" dirty="0" smtClean="0"/>
              <a:t> </a:t>
            </a:r>
            <a:r>
              <a:rPr lang="en-US" sz="2400" dirty="0" err="1" smtClean="0"/>
              <a:t>Entwicklung</a:t>
            </a:r>
            <a:r>
              <a:rPr lang="en-US" sz="2400" dirty="0" smtClean="0"/>
              <a:t>” (</a:t>
            </a:r>
            <a:r>
              <a:rPr lang="en-US" sz="2400" smtClean="0"/>
              <a:t>2005-2014).</a:t>
            </a:r>
          </a:p>
          <a:p>
            <a:r>
              <a:rPr lang="en-US" sz="2400" smtClean="0"/>
              <a:t>Durch Gestaltungskompetenz sollen Schülerinnen und Schüler befähigt werden, die Zukunft durch aktive Teilhabe im Sinne einer nachhaltigen Entwicklung zu gestalten.</a:t>
            </a:r>
          </a:p>
          <a:p>
            <a:endParaRPr lang="en-US" sz="2400" dirty="0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0688" y="1772816"/>
            <a:ext cx="2373312" cy="440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1190835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>
          <a:xfrm>
            <a:off x="251520" y="857250"/>
            <a:ext cx="8640960" cy="1000125"/>
          </a:xfrm>
        </p:spPr>
        <p:txBody>
          <a:bodyPr>
            <a:normAutofit/>
          </a:bodyPr>
          <a:lstStyle/>
          <a:p>
            <a:r>
              <a:rPr lang="de-DE" sz="3600" b="1" dirty="0"/>
              <a:t>Forderungen</a:t>
            </a:r>
            <a:r>
              <a:rPr lang="de-DE" sz="3600" b="1" dirty="0" smtClean="0"/>
              <a:t> für </a:t>
            </a:r>
            <a:r>
              <a:rPr lang="de-DE" sz="3600" b="1" dirty="0" err="1" smtClean="0"/>
              <a:t>BnE</a:t>
            </a:r>
            <a:r>
              <a:rPr lang="de-DE" sz="3600" b="1" dirty="0" smtClean="0"/>
              <a:t>-Chemieunterricht</a:t>
            </a:r>
            <a:endParaRPr lang="en-US" sz="3600" b="1" dirty="0"/>
          </a:p>
        </p:txBody>
      </p:sp>
      <p:sp>
        <p:nvSpPr>
          <p:cNvPr id="16387" name="Inhaltsplatzhalter 2"/>
          <p:cNvSpPr>
            <a:spLocks noGrp="1"/>
          </p:cNvSpPr>
          <p:nvPr>
            <p:ph idx="1"/>
          </p:nvPr>
        </p:nvSpPr>
        <p:spPr>
          <a:xfrm>
            <a:off x="457200" y="1928813"/>
            <a:ext cx="8329613" cy="4786312"/>
          </a:xfrm>
        </p:spPr>
        <p:txBody>
          <a:bodyPr/>
          <a:lstStyle/>
          <a:p>
            <a:r>
              <a:rPr lang="de-DE" sz="2400" dirty="0" smtClean="0"/>
              <a:t>Aufgreifen authentischer, gesellschaftlich relevanter Fragestellungen aus der Nachhaltigkeitsdebatte im Chemieunterricht</a:t>
            </a:r>
          </a:p>
          <a:p>
            <a:r>
              <a:rPr lang="de-DE" sz="2400" dirty="0" smtClean="0"/>
              <a:t>Reflexion im CU über den gesellschaftlichen Umgang mit Fragen aus der Nachhaltigkeitsdebatte</a:t>
            </a:r>
          </a:p>
          <a:p>
            <a:r>
              <a:rPr lang="de-DE" sz="2400" dirty="0" err="1" smtClean="0"/>
              <a:t>Explizierung</a:t>
            </a:r>
            <a:r>
              <a:rPr lang="de-DE" sz="2400" dirty="0" smtClean="0"/>
              <a:t> des Verhältnisses von Wissenschaft, Gesellschaft und individueller Handlung – des Abwägens zwischen ökologischer, ökonomischer und sozialer Nachhaltigkeit</a:t>
            </a:r>
          </a:p>
          <a:p>
            <a:r>
              <a:rPr lang="de-DE" sz="2400" dirty="0" smtClean="0"/>
              <a:t>Wahl von Methoden, die gesellschaftliche Abwägungsprozesse verständlich machen und auf gesellschaftliche Teilhabe an Nachhaltigkeitsdiskursen vorbereiten  </a:t>
            </a:r>
          </a:p>
          <a:p>
            <a:pPr>
              <a:buFont typeface="Wingdings 2" pitchFamily="18" charset="2"/>
              <a:buNone/>
            </a:pPr>
            <a:endParaRPr lang="de-DE" sz="2400" dirty="0" smtClean="0"/>
          </a:p>
          <a:p>
            <a:endParaRPr lang="de-DE" sz="2400" dirty="0" smtClean="0"/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>
          <a:xfrm>
            <a:off x="611560" y="2708920"/>
            <a:ext cx="7772400" cy="1470025"/>
          </a:xfrm>
        </p:spPr>
        <p:txBody>
          <a:bodyPr>
            <a:noAutofit/>
          </a:bodyPr>
          <a:lstStyle/>
          <a:p>
            <a:r>
              <a:rPr lang="de-DE" sz="3600" b="1" dirty="0" smtClean="0"/>
              <a:t>Vier Modelle für </a:t>
            </a:r>
            <a:r>
              <a:rPr lang="de-DE" sz="3600" b="1" dirty="0" err="1" smtClean="0"/>
              <a:t>BnE</a:t>
            </a:r>
            <a:r>
              <a:rPr lang="de-DE" sz="3600" b="1" dirty="0" smtClean="0"/>
              <a:t> im Chemieunterricht</a:t>
            </a:r>
            <a:endParaRPr lang="de-DE" sz="36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20563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>
          <a:xfrm>
            <a:off x="500063" y="857250"/>
            <a:ext cx="8229600" cy="1000125"/>
          </a:xfrm>
        </p:spPr>
        <p:txBody>
          <a:bodyPr/>
          <a:lstStyle/>
          <a:p>
            <a:r>
              <a:rPr lang="de-DE" sz="3200" b="1" dirty="0" smtClean="0"/>
              <a:t>Basismodelle für </a:t>
            </a:r>
            <a:r>
              <a:rPr lang="de-DE" sz="3200" b="1" dirty="0" err="1" smtClean="0"/>
              <a:t>BnE</a:t>
            </a:r>
            <a:r>
              <a:rPr lang="de-DE" sz="3200" b="1" dirty="0" smtClean="0"/>
              <a:t> im Chemieunterricht</a:t>
            </a:r>
            <a:endParaRPr lang="en-US" sz="3200" b="1" dirty="0" smtClean="0"/>
          </a:p>
        </p:txBody>
      </p:sp>
      <p:sp>
        <p:nvSpPr>
          <p:cNvPr id="9219" name="Inhaltsplatzhalter 2"/>
          <p:cNvSpPr>
            <a:spLocks noGrp="1"/>
          </p:cNvSpPr>
          <p:nvPr>
            <p:ph idx="1"/>
          </p:nvPr>
        </p:nvSpPr>
        <p:spPr>
          <a:xfrm>
            <a:off x="179512" y="1844824"/>
            <a:ext cx="6336704" cy="4786312"/>
          </a:xfrm>
        </p:spPr>
        <p:txBody>
          <a:bodyPr/>
          <a:lstStyle/>
          <a:p>
            <a:r>
              <a:rPr lang="de-DE" sz="2400" dirty="0" smtClean="0"/>
              <a:t>Modell 1: Anwendung der Ideen einer Green Chemistry auf die Experimentierpraxis des Chemieunterrichts</a:t>
            </a:r>
          </a:p>
          <a:p>
            <a:pPr lvl="1"/>
            <a:r>
              <a:rPr lang="de-DE" sz="2000" dirty="0" smtClean="0"/>
              <a:t>Nutzung von </a:t>
            </a:r>
            <a:r>
              <a:rPr lang="de-DE" sz="2000" dirty="0" err="1" smtClean="0"/>
              <a:t>Microscale</a:t>
            </a:r>
            <a:r>
              <a:rPr lang="de-DE" sz="2000" dirty="0" smtClean="0"/>
              <a:t>-Experimenten zur Reduzierung des Chemikalienbedarfs, Gefährdungspotenzials </a:t>
            </a:r>
            <a:r>
              <a:rPr lang="de-DE" sz="2000" smtClean="0"/>
              <a:t>und Entsorgungsaufwands </a:t>
            </a:r>
            <a:endParaRPr lang="de-DE" sz="2000" dirty="0" smtClean="0"/>
          </a:p>
          <a:p>
            <a:pPr lvl="1"/>
            <a:r>
              <a:rPr lang="de-DE" sz="2000" dirty="0" smtClean="0"/>
              <a:t>Ersatz gefährlicher Chemikalien durch ungefährlichere, etwa Veresterung mit Austauscherharzen statt </a:t>
            </a:r>
            <a:r>
              <a:rPr lang="de-DE" sz="2000" dirty="0" err="1" smtClean="0"/>
              <a:t>konz</a:t>
            </a:r>
            <a:r>
              <a:rPr lang="de-DE" sz="2000" dirty="0" smtClean="0"/>
              <a:t>. Schwefelsäure</a:t>
            </a:r>
          </a:p>
          <a:p>
            <a:pPr lvl="1"/>
            <a:r>
              <a:rPr lang="de-DE" sz="2000" dirty="0" smtClean="0"/>
              <a:t>Nutzung alternativer, weniger gefährlicher Reagenzien, etwa Baeyer-Reagenz anstelle von Bromwasser</a:t>
            </a:r>
          </a:p>
          <a:p>
            <a:pPr lvl="1"/>
            <a:r>
              <a:rPr lang="de-DE" sz="2000" dirty="0" smtClean="0"/>
              <a:t>…</a:t>
            </a:r>
          </a:p>
          <a:p>
            <a:pPr>
              <a:buFont typeface="Wingdings 2" pitchFamily="18" charset="2"/>
              <a:buNone/>
            </a:pPr>
            <a:endParaRPr lang="de-DE" sz="2400" dirty="0" smtClean="0"/>
          </a:p>
          <a:p>
            <a:endParaRPr lang="de-DE" sz="2400" dirty="0" smtClean="0"/>
          </a:p>
          <a:p>
            <a:endParaRPr lang="en-US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05E42-F59A-450C-9383-28BDE80FD20B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10" name="Picture 4" descr="MicroscaleMüllmateri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52580" y="3140968"/>
            <a:ext cx="2686496" cy="20647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398228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612</Words>
  <Application>Microsoft Office PowerPoint</Application>
  <PresentationFormat>Bildschirmpräsentation (4:3)</PresentationFormat>
  <Paragraphs>99</Paragraphs>
  <Slides>14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Larissa</vt:lpstr>
      <vt:lpstr>Stellen Sie kurz Ihre Sichtung der Projekte aus Transfer 21 vor.</vt:lpstr>
      <vt:lpstr>Nachhaltigkeit und Bildung für Nachhaltige Entwicklung  im Chemieunterricht? Teil 6 – Zusammenfassung und Reflexion</vt:lpstr>
      <vt:lpstr>Zusammenfassung</vt:lpstr>
      <vt:lpstr>Nachhaltigkeit</vt:lpstr>
      <vt:lpstr>Green Chemistry</vt:lpstr>
      <vt:lpstr>Bildung für nachhaltige Entwicklung</vt:lpstr>
      <vt:lpstr>Forderungen für BnE-Chemieunterricht</vt:lpstr>
      <vt:lpstr>Vier Modelle für BnE im Chemieunterricht</vt:lpstr>
      <vt:lpstr>Basismodelle für BnE im Chemieunterricht</vt:lpstr>
      <vt:lpstr>Basismodelle für BnE im Chemieunterricht</vt:lpstr>
      <vt:lpstr>Basismodelle für BnE im Chemieunterricht</vt:lpstr>
      <vt:lpstr>Basismodelle für BnE im Chemieunterricht</vt:lpstr>
      <vt:lpstr>Basismodelle für BnE im Chemieunterricht</vt:lpstr>
      <vt:lpstr>Reflektieren Sie noch einmal den Fragebogen aus der ersten Sitzung und ihren eigenen Lernerfolg.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BnE im Chemieunterricht</dc:title>
  <dc:creator>Mareike Burmeister</dc:creator>
  <cp:lastModifiedBy>Eilks</cp:lastModifiedBy>
  <cp:revision>12</cp:revision>
  <dcterms:created xsi:type="dcterms:W3CDTF">2012-02-02T13:51:21Z</dcterms:created>
  <dcterms:modified xsi:type="dcterms:W3CDTF">2013-01-24T10:44:08Z</dcterms:modified>
</cp:coreProperties>
</file>