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4" r:id="rId2"/>
    <p:sldId id="295" r:id="rId3"/>
    <p:sldId id="256" r:id="rId4"/>
    <p:sldId id="257" r:id="rId5"/>
    <p:sldId id="258" r:id="rId6"/>
    <p:sldId id="277" r:id="rId7"/>
    <p:sldId id="259" r:id="rId8"/>
    <p:sldId id="278" r:id="rId9"/>
    <p:sldId id="270" r:id="rId10"/>
    <p:sldId id="263" r:id="rId11"/>
    <p:sldId id="279" r:id="rId12"/>
    <p:sldId id="281" r:id="rId13"/>
    <p:sldId id="288" r:id="rId14"/>
    <p:sldId id="287" r:id="rId15"/>
    <p:sldId id="289" r:id="rId16"/>
    <p:sldId id="291" r:id="rId17"/>
    <p:sldId id="292" r:id="rId18"/>
    <p:sldId id="284" r:id="rId19"/>
    <p:sldId id="293" r:id="rId20"/>
    <p:sldId id="267" r:id="rId21"/>
    <p:sldId id="283" r:id="rId22"/>
    <p:sldId id="282" r:id="rId23"/>
    <p:sldId id="285" r:id="rId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8" autoAdjust="0"/>
    <p:restoredTop sz="94660"/>
  </p:normalViewPr>
  <p:slideViewPr>
    <p:cSldViewPr>
      <p:cViewPr varScale="1">
        <p:scale>
          <a:sx n="81" d="100"/>
          <a:sy n="81" d="100"/>
        </p:scale>
        <p:origin x="-84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56952-823B-46E4-8E3E-BBEF6CC5E561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7507E-CF95-4761-8FCD-20965998C3E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01521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4197D-8EE0-441B-8F45-11DBBF5F5739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46856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20910-74CA-49CC-AB35-499C1D40DB1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D1FB4-F9F9-4509-A183-B833E96B28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528" y="2607047"/>
            <a:ext cx="8424936" cy="1470025"/>
          </a:xfrm>
        </p:spPr>
        <p:txBody>
          <a:bodyPr>
            <a:noAutofit/>
          </a:bodyPr>
          <a:lstStyle/>
          <a:p>
            <a:r>
              <a:rPr lang="de-DE" sz="4000" b="1" dirty="0" smtClean="0"/>
              <a:t>Am Anfang: </a:t>
            </a:r>
            <a:br>
              <a:rPr lang="de-DE" sz="4000" b="1" dirty="0" smtClean="0"/>
            </a:br>
            <a:r>
              <a:rPr lang="de-DE" sz="4000" b="1" dirty="0" smtClean="0"/>
              <a:t>Was verstehen Sie unter Nachhaltigkeit und Bildung für Nachhaltige Entwicklung </a:t>
            </a:r>
            <a:endParaRPr lang="de-DE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Nachhaltigkeit und Chemie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772816"/>
            <a:ext cx="8496944" cy="4680520"/>
          </a:xfrm>
        </p:spPr>
        <p:txBody>
          <a:bodyPr>
            <a:normAutofit fontScale="85000" lnSpcReduction="10000"/>
          </a:bodyPr>
          <a:lstStyle/>
          <a:p>
            <a:r>
              <a:rPr lang="de-DE" dirty="0" smtClean="0"/>
              <a:t>Nachhaltigkeit und Chemie gelten oft als Widerspruch</a:t>
            </a:r>
          </a:p>
          <a:p>
            <a:r>
              <a:rPr lang="de-DE" dirty="0" smtClean="0"/>
              <a:t>Symbolbild Chemie von Greenpeace: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„Chemie“ ist in der öffentlichen Debatte negativ besetzt</a:t>
            </a:r>
          </a:p>
          <a:p>
            <a:r>
              <a:rPr lang="de-DE" dirty="0" smtClean="0"/>
              <a:t>„Chemie“ wird für Umweltschäden verantwortlich gemacht</a:t>
            </a:r>
          </a:p>
          <a:p>
            <a:r>
              <a:rPr lang="de-DE" dirty="0" smtClean="0"/>
              <a:t>„Das ist nicht gut, da ist Chemie drin!“</a:t>
            </a:r>
          </a:p>
          <a:p>
            <a:r>
              <a:rPr lang="de-DE" dirty="0" smtClean="0"/>
              <a:t>„</a:t>
            </a:r>
            <a:r>
              <a:rPr lang="de-DE" dirty="0" err="1" smtClean="0"/>
              <a:t>Bio</a:t>
            </a:r>
            <a:r>
              <a:rPr lang="de-DE" dirty="0" smtClean="0"/>
              <a:t>“ ist in gleichem Maße unkritisch positiv besetzt</a:t>
            </a:r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36912"/>
            <a:ext cx="178635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Nachhaltigkeit und Chemie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800"/>
            <a:ext cx="8435280" cy="4209331"/>
          </a:xfrm>
        </p:spPr>
        <p:txBody>
          <a:bodyPr>
            <a:noAutofit/>
          </a:bodyPr>
          <a:lstStyle/>
          <a:p>
            <a:r>
              <a:rPr lang="de-DE" sz="2600" dirty="0" smtClean="0"/>
              <a:t>Chemie ist zentral für die Wertschöpfungskette.</a:t>
            </a:r>
          </a:p>
          <a:p>
            <a:r>
              <a:rPr lang="de-DE" sz="2600" dirty="0" smtClean="0"/>
              <a:t>Erst chemische Forschung und Produktion erlaubt den Erhalt unseres Wohlstands und damit unserer Gesellschaft.</a:t>
            </a:r>
          </a:p>
          <a:p>
            <a:r>
              <a:rPr lang="de-DE" sz="2600" dirty="0" smtClean="0"/>
              <a:t>Nur chemische Forschung und Produktion erlaubt die Lösung anstehender Umweltprobleme.</a:t>
            </a:r>
          </a:p>
          <a:p>
            <a:r>
              <a:rPr lang="de-DE" sz="2600" dirty="0" smtClean="0"/>
              <a:t>Nur chemische Forschung und Produktion macht es möglich, dass wir mit unseren Ansprüchen so leben können, ohne die Umwelt vollständig auszubeuten.</a:t>
            </a:r>
          </a:p>
          <a:p>
            <a:r>
              <a:rPr lang="de-DE" sz="2600" dirty="0" smtClean="0"/>
              <a:t>Viele Prozesse müssen allerdings nachhaltiger gestaltet werden.</a:t>
            </a:r>
          </a:p>
          <a:p>
            <a:endParaRPr lang="de-DE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000125"/>
          </a:xfrm>
        </p:spPr>
        <p:txBody>
          <a:bodyPr>
            <a:normAutofit/>
          </a:bodyPr>
          <a:lstStyle/>
          <a:p>
            <a:r>
              <a:rPr lang="de-DE" sz="3600" b="1" dirty="0" smtClean="0"/>
              <a:t>Nachhaltigkeit in der Chemie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2276872"/>
            <a:ext cx="16573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929093"/>
            <a:ext cx="2771800" cy="13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457200" y="1700808"/>
            <a:ext cx="6491064" cy="4668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Chemie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gibt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verschiedene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Bestrebungen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nachhaltigere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Entwicklung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zu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erreichen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“Green Chemistry”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den USA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beschreibt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einen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Regelkatalog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12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Grundprinzipien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allerdings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nicht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verpflichtend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umgesetzt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werden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muss.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 2"/>
              <a:buChar char=""/>
              <a:tabLst/>
              <a:defRPr/>
            </a:pPr>
            <a:r>
              <a:rPr kumimoji="0" lang="de-DE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Unter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Sustainable Chemistry –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SusChem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hat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sich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europäische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Plattform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gebildet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die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Sinne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einer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Selbstverpflichtung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nachhaltige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Chemie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fördern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Kenntnisse und Vorstellungen von Studierenden und Referendaren zu Nachhaltigkeit und Chemie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xmlns="" val="18580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6696744" cy="1143000"/>
          </a:xfrm>
        </p:spPr>
        <p:txBody>
          <a:bodyPr>
            <a:noAutofit/>
          </a:bodyPr>
          <a:lstStyle/>
          <a:p>
            <a:r>
              <a:rPr lang="de-DE" sz="3600" b="1" dirty="0" smtClean="0"/>
              <a:t>Assoziationen mit </a:t>
            </a:r>
            <a:br>
              <a:rPr lang="de-DE" sz="3600" b="1" dirty="0" smtClean="0"/>
            </a:br>
            <a:r>
              <a:rPr lang="de-DE" sz="3600" b="1" dirty="0" smtClean="0"/>
              <a:t>Nachhaltigkeit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060848"/>
            <a:ext cx="6751644" cy="4320480"/>
          </a:xfrm>
        </p:spPr>
        <p:txBody>
          <a:bodyPr>
            <a:noAutofit/>
          </a:bodyPr>
          <a:lstStyle/>
          <a:p>
            <a:r>
              <a:rPr lang="de-DE" sz="2600" dirty="0" smtClean="0"/>
              <a:t>Es werden vor allem ökologische Zusammen-hänge genannt, i.d.R. Ressourcenschonung, erneuerbare Energien und Umweltschutz</a:t>
            </a:r>
          </a:p>
          <a:p>
            <a:r>
              <a:rPr lang="de-DE" sz="2600" dirty="0" smtClean="0"/>
              <a:t>Ebenfalls häufig werden schulische Ideen formuliert, im Sinne von dauerhaftem Wissen, nützlichem, anwendbaren Wissen </a:t>
            </a:r>
          </a:p>
          <a:p>
            <a:r>
              <a:rPr lang="de-DE" sz="2600" dirty="0" smtClean="0"/>
              <a:t>Soziale, ökonomische und Themen der aktuellen Diskussion wie z.B. Globalisierung, Dritte-Welt-Problematik oder Konsumverhalten werden selten genannt</a:t>
            </a:r>
            <a:endParaRPr lang="de-DE" sz="2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9188" y="599025"/>
            <a:ext cx="1916381" cy="2039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9188" y="2638476"/>
            <a:ext cx="1912886" cy="1432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9883" y="4071293"/>
            <a:ext cx="1934117" cy="213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643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de-DE" sz="3600" b="1" dirty="0" smtClean="0"/>
              <a:t>Verständnis von Nachhaltigkeit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4464496"/>
          </a:xfrm>
        </p:spPr>
        <p:txBody>
          <a:bodyPr>
            <a:noAutofit/>
          </a:bodyPr>
          <a:lstStyle/>
          <a:p>
            <a:r>
              <a:rPr lang="de-DE" sz="2600" dirty="0" smtClean="0"/>
              <a:t>Kategorie 1:  Kein Verständnis im Sinne der Debatte</a:t>
            </a:r>
          </a:p>
          <a:p>
            <a:pPr lvl="1"/>
            <a:r>
              <a:rPr lang="de-DE" sz="2000" dirty="0" smtClean="0"/>
              <a:t>kein Verständnis</a:t>
            </a:r>
          </a:p>
          <a:p>
            <a:pPr lvl="1"/>
            <a:r>
              <a:rPr lang="de-DE" sz="2000" dirty="0" smtClean="0"/>
              <a:t>Rein semantisches Verständnis im Sinne von Dauerhaftigkeit</a:t>
            </a:r>
          </a:p>
          <a:p>
            <a:pPr lvl="1"/>
            <a:r>
              <a:rPr lang="de-DE" sz="2000" dirty="0" smtClean="0"/>
              <a:t>Verständnis im Sinne effektiven Lernens</a:t>
            </a:r>
          </a:p>
          <a:p>
            <a:r>
              <a:rPr lang="de-DE" sz="2600" dirty="0" smtClean="0"/>
              <a:t>Kategorie 2: Verständnis im Sinne der Debatte</a:t>
            </a:r>
          </a:p>
          <a:p>
            <a:pPr lvl="1"/>
            <a:r>
              <a:rPr lang="de-DE" sz="2000" dirty="0" smtClean="0"/>
              <a:t>einfaches Verständnis: Nennung eines einzelnen Aspektes </a:t>
            </a:r>
          </a:p>
          <a:p>
            <a:pPr lvl="1"/>
            <a:r>
              <a:rPr lang="de-DE" sz="2000" dirty="0" smtClean="0"/>
              <a:t>mittelmäßiges Verständnis: Nennung mindestens zwei zusammenhängender Aspekte </a:t>
            </a:r>
          </a:p>
          <a:p>
            <a:pPr lvl="1"/>
            <a:r>
              <a:rPr lang="de-DE" sz="2000" dirty="0" smtClean="0"/>
              <a:t>entwickeltes Verständnis: Sinnvolle Darstellung von mindestens drei Aspekten der aktuellen Nachhaltigkeitsdiskussion</a:t>
            </a:r>
          </a:p>
          <a:p>
            <a:r>
              <a:rPr lang="de-DE" sz="2600" dirty="0" smtClean="0"/>
              <a:t>Bereich 3: Vermischung verschiedener Konzepte</a:t>
            </a:r>
          </a:p>
          <a:p>
            <a:pPr lvl="1"/>
            <a:r>
              <a:rPr lang="de-DE" sz="2000" dirty="0" smtClean="0"/>
              <a:t>Assoziationen zu Lernen und Nachhaltiger Entwicklung vermischt</a:t>
            </a:r>
          </a:p>
          <a:p>
            <a:pPr lvl="1"/>
            <a:r>
              <a:rPr lang="de-DE" sz="2000" dirty="0" smtClean="0"/>
              <a:t>Ideen von Dauerhaftigkeit mit fachlichen Ideen vermischt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5018" y="2564904"/>
            <a:ext cx="1848982" cy="1668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785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Verständnis von Nachhaltigkeit</a:t>
            </a:r>
            <a:endParaRPr lang="de-DE" sz="3600" b="1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15681386"/>
              </p:ext>
            </p:extLst>
          </p:nvPr>
        </p:nvGraphicFramePr>
        <p:xfrm>
          <a:off x="467544" y="1700808"/>
          <a:ext cx="822960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848"/>
                <a:gridCol w="1800200"/>
                <a:gridCol w="1882552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Studenten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Referendare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Kein Verständnis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6 %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4 %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Semantisches</a:t>
                      </a:r>
                      <a:r>
                        <a:rPr lang="de-DE" baseline="0" smtClean="0"/>
                        <a:t> Verständnis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10 %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9 %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Schulisches Verständnis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13 %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13 %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Einfaches fachliches Verständnis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39 %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35 %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Mittleres fachliches Verständnis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12 % 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22 %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Gutes fachliches Verständnis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5 %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4 %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Schulische Ideen gemischt mit anderen Konzepten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12 %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5 %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Semantische Ideen gemischt mit fachlichen Ideen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3 % </a:t>
                      </a:r>
                      <a:endParaRPr lang="de-DE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8 %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915816" y="5805264"/>
            <a:ext cx="319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Wo würden Sie sich einordnen?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58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Verständnis von Nachhaltigkeit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600" dirty="0" smtClean="0"/>
              <a:t>Mehr als 75% der Referendare und mehr als 60 % der Studenten geben an, das 3-Säulen-Konzept oder die Idee der nachhaltigen Entwicklung im Sinne der Agenda 21 nicht im Studium oder Referendariat kennengelernt zu haben.</a:t>
            </a:r>
          </a:p>
          <a:p>
            <a:r>
              <a:rPr lang="de-DE" sz="2600" dirty="0" smtClean="0"/>
              <a:t>Allerdings geben ca. 60% der Referendare und 45 % der Studenten geben an, über Nachhaltigkeit bereits einmal etwas gehört zu haben, aber zumeist aus anderen Quellen (TV, Internet, Presse, …)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915816" y="5805264"/>
            <a:ext cx="319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Wo würden Sie sich einordnen?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711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de-DE" sz="3600" b="1" dirty="0" smtClean="0"/>
              <a:t>Ziele des Seminars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6995120" cy="4209331"/>
          </a:xfrm>
        </p:spPr>
        <p:txBody>
          <a:bodyPr>
            <a:normAutofit/>
          </a:bodyPr>
          <a:lstStyle/>
          <a:p>
            <a:r>
              <a:rPr lang="de-DE" dirty="0" smtClean="0"/>
              <a:t>Erarbeitung fachlicher Hintergründe zu Chemie und Nachhaltigkeit</a:t>
            </a:r>
          </a:p>
          <a:p>
            <a:r>
              <a:rPr lang="de-DE" dirty="0" smtClean="0"/>
              <a:t>Bildung für nachhaltige Entwicklung  (</a:t>
            </a:r>
            <a:r>
              <a:rPr lang="de-DE" dirty="0" err="1" smtClean="0"/>
              <a:t>BnE</a:t>
            </a:r>
            <a:r>
              <a:rPr lang="de-DE" dirty="0" smtClean="0"/>
              <a:t>) im Chemieunterricht</a:t>
            </a:r>
          </a:p>
          <a:p>
            <a:pPr lvl="1"/>
            <a:r>
              <a:rPr lang="de-DE" dirty="0" smtClean="0"/>
              <a:t>Vorgaben</a:t>
            </a:r>
          </a:p>
          <a:p>
            <a:pPr lvl="1"/>
            <a:r>
              <a:rPr lang="de-DE" dirty="0" smtClean="0"/>
              <a:t>Konzepte</a:t>
            </a:r>
          </a:p>
          <a:p>
            <a:pPr lvl="1"/>
            <a:r>
              <a:rPr lang="de-DE" dirty="0" smtClean="0"/>
              <a:t>Unterrichtsbeispiele</a:t>
            </a:r>
          </a:p>
          <a:p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2492896"/>
            <a:ext cx="14287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>
            <a:normAutofit/>
          </a:bodyPr>
          <a:lstStyle/>
          <a:p>
            <a:r>
              <a:rPr lang="de-DE" b="1" dirty="0" smtClean="0"/>
              <a:t>Fachliche Grundlagen über </a:t>
            </a:r>
            <a:r>
              <a:rPr lang="de-DE" b="1" dirty="0" smtClean="0"/>
              <a:t>Nachhaltigkeit und Chemie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xmlns="" val="18580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b="1" dirty="0" smtClean="0"/>
              <a:t>Eine Selbstreflexion am Anfang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Füllen Sie bitte den Fragebogen aus.</a:t>
            </a:r>
          </a:p>
          <a:p>
            <a:r>
              <a:rPr lang="de-DE" dirty="0" smtClean="0"/>
              <a:t>Gehen Sie bitte von Frage zu Frage von vorne nach hinten vor.</a:t>
            </a:r>
          </a:p>
          <a:p>
            <a:r>
              <a:rPr lang="de-DE" dirty="0" smtClean="0"/>
              <a:t>Ihre Kenntnisse zum Thema werden wir im Verlauf des Moduls wiederholt reflektieren.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803845"/>
            <a:ext cx="8229600" cy="1143000"/>
          </a:xfrm>
        </p:spPr>
        <p:txBody>
          <a:bodyPr>
            <a:noAutofit/>
          </a:bodyPr>
          <a:lstStyle/>
          <a:p>
            <a:r>
              <a:rPr lang="de-DE" sz="3600" b="1" dirty="0" smtClean="0"/>
              <a:t>Lernen über Nachhaltigkeit und Green Chemistry – ein </a:t>
            </a:r>
            <a:r>
              <a:rPr lang="de-DE" sz="3600" b="1" dirty="0" err="1" smtClean="0"/>
              <a:t>WebQuest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27981"/>
            <a:ext cx="8229600" cy="420933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WebQuests</a:t>
            </a:r>
            <a:r>
              <a:rPr lang="de-DE" dirty="0" smtClean="0"/>
              <a:t> sind didaktisch aufbereitete Internetrecherchen, in denen neben der Recherche im Internet auch andere Methoden, Arbeitsaufträge und Medien eine Rolle spielen können</a:t>
            </a:r>
          </a:p>
          <a:p>
            <a:r>
              <a:rPr lang="de-DE" dirty="0" smtClean="0"/>
              <a:t>Ein </a:t>
            </a:r>
            <a:r>
              <a:rPr lang="de-DE" dirty="0" err="1" smtClean="0"/>
              <a:t>WebQuest</a:t>
            </a:r>
            <a:r>
              <a:rPr lang="de-DE" dirty="0" smtClean="0"/>
              <a:t> enthält 6 Elemente: Einleitung, Aufgaben, Arbeitsablauf, Quellen, Beurteilung und Abschluss</a:t>
            </a:r>
          </a:p>
          <a:p>
            <a:r>
              <a:rPr lang="de-DE" dirty="0" smtClean="0"/>
              <a:t>Das Green-Chemistry-</a:t>
            </a:r>
            <a:r>
              <a:rPr lang="de-DE" dirty="0" err="1" smtClean="0"/>
              <a:t>WebQuest</a:t>
            </a:r>
            <a:r>
              <a:rPr lang="de-DE" dirty="0" smtClean="0"/>
              <a:t> ist für Studierende konzipiert, kann aber auch in der Schule ab etwas Klasse 9/10 eingesetzt werden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Das </a:t>
            </a:r>
            <a:r>
              <a:rPr lang="de-DE" sz="3600" b="1" dirty="0" err="1" smtClean="0"/>
              <a:t>WebQuests</a:t>
            </a:r>
            <a:endParaRPr lang="de-DE" sz="36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21465"/>
            <a:ext cx="8229600" cy="3999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Ablauf des </a:t>
            </a:r>
            <a:r>
              <a:rPr lang="de-DE" sz="3600" b="1" dirty="0" err="1" smtClean="0"/>
              <a:t>WebQuests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de-DE" dirty="0" smtClean="0"/>
              <a:t>Phase: Erarbeitung von sechs Rollen zu Nachhaltigkeit und Green Chemistry anhand von Quellen aus dem Internet und mit Hilfe von Checklisten</a:t>
            </a:r>
          </a:p>
          <a:p>
            <a:pPr marL="914400" lvl="1" indent="-514350"/>
            <a:r>
              <a:rPr lang="de-DE" dirty="0" smtClean="0"/>
              <a:t>dient </a:t>
            </a:r>
            <a:r>
              <a:rPr lang="de-DE" dirty="0"/>
              <a:t>der Erarbeitung der Grundlagen, nicht jeder bearbeitet jede Rolle ausführlich </a:t>
            </a:r>
            <a:endParaRPr lang="de-DE" dirty="0" smtClean="0"/>
          </a:p>
          <a:p>
            <a:pPr marL="514350" indent="-514350">
              <a:buAutoNum type="arabicPeriod"/>
            </a:pPr>
            <a:r>
              <a:rPr lang="de-DE" dirty="0" smtClean="0"/>
              <a:t>Phase: Rollenspiel einer Podiumsdiskussion zum Thema Nachhaltigkeit und Chemie</a:t>
            </a:r>
          </a:p>
          <a:p>
            <a:pPr marL="514350" indent="-514350">
              <a:buAutoNum type="arabicPeriod"/>
            </a:pPr>
            <a:r>
              <a:rPr lang="de-DE" dirty="0" smtClean="0"/>
              <a:t>Phase: Erstellen einer Zeitung über Nachhaltigkeit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Arbeitsauftrag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Jeder Person/Gruppe wird eine Rolle zugewiesen.</a:t>
            </a:r>
          </a:p>
          <a:p>
            <a:r>
              <a:rPr lang="de-DE" dirty="0" smtClean="0"/>
              <a:t>Lesen Sie die Punkte Einführung, Aufgaben und Ablauf des </a:t>
            </a:r>
            <a:r>
              <a:rPr lang="de-DE" dirty="0" err="1" smtClean="0"/>
              <a:t>WebQuests</a:t>
            </a:r>
            <a:r>
              <a:rPr lang="de-DE" dirty="0" smtClean="0"/>
              <a:t> sorgfältig durch</a:t>
            </a:r>
          </a:p>
          <a:p>
            <a:r>
              <a:rPr lang="de-DE" dirty="0" smtClean="0"/>
              <a:t>Beginnen sie mit Phase 1 – der Erarbeitung der Rollen</a:t>
            </a:r>
          </a:p>
          <a:p>
            <a:r>
              <a:rPr lang="de-DE" dirty="0" smtClean="0"/>
              <a:t>Arbeiten Sie sich selbstständig in Ihre Rolle mit Hilfe der Checklisten und der vorgegeben Quellen ein.</a:t>
            </a:r>
          </a:p>
          <a:p>
            <a:r>
              <a:rPr lang="de-DE" dirty="0" smtClean="0"/>
              <a:t>Eine tabellarische Rollenübersicht mag Ihnen bei der Vorbereitung helfen.</a:t>
            </a:r>
          </a:p>
          <a:p>
            <a:r>
              <a:rPr lang="de-DE" dirty="0" smtClean="0"/>
              <a:t>http://www.idn.uni-bremen.de/chemiedidaktik/materialien.php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528" y="2607047"/>
            <a:ext cx="8424936" cy="1470025"/>
          </a:xfrm>
        </p:spPr>
        <p:txBody>
          <a:bodyPr>
            <a:noAutofit/>
          </a:bodyPr>
          <a:lstStyle/>
          <a:p>
            <a:r>
              <a:rPr lang="de-DE" sz="4000" b="1" dirty="0" smtClean="0"/>
              <a:t>Nachhaltigkeit und Bildung für Nachhaltige Entwicklung </a:t>
            </a:r>
            <a:br>
              <a:rPr lang="de-DE" sz="4000" b="1" dirty="0" smtClean="0"/>
            </a:br>
            <a:r>
              <a:rPr lang="de-DE" sz="4000" b="1" dirty="0" smtClean="0"/>
              <a:t>im Chemieunterricht?</a:t>
            </a:r>
            <a:br>
              <a:rPr lang="de-DE" sz="4000" b="1" dirty="0" smtClean="0"/>
            </a:br>
            <a:r>
              <a:rPr lang="de-DE" sz="4000" b="1" dirty="0" smtClean="0"/>
              <a:t>Teil </a:t>
            </a:r>
            <a:r>
              <a:rPr lang="de-DE" sz="4000" b="1" smtClean="0"/>
              <a:t>1 – Fachliche Grundlagen</a:t>
            </a:r>
            <a:endParaRPr lang="de-DE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b="1" dirty="0" smtClean="0"/>
              <a:t>Übersicht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Was ist Nachhaltigkeit?</a:t>
            </a:r>
          </a:p>
          <a:p>
            <a:r>
              <a:rPr lang="de-DE" dirty="0" smtClean="0"/>
              <a:t>Was ist nachhaltige Entwicklung?</a:t>
            </a:r>
          </a:p>
          <a:p>
            <a:r>
              <a:rPr lang="de-DE" dirty="0" smtClean="0"/>
              <a:t>Was hat Chemie mit Nachhaltigkeit zu tun?</a:t>
            </a:r>
          </a:p>
          <a:p>
            <a:r>
              <a:rPr lang="de-DE" dirty="0" smtClean="0"/>
              <a:t>Green Chemistry</a:t>
            </a:r>
          </a:p>
          <a:p>
            <a:r>
              <a:rPr lang="de-DE" dirty="0" smtClean="0"/>
              <a:t>Lernen über Nachhaltigkeit und Green Chemistry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Geschichte des Nachhaltigkeitsbegriffs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28800"/>
            <a:ext cx="6372200" cy="4464496"/>
          </a:xfrm>
        </p:spPr>
        <p:txBody>
          <a:bodyPr>
            <a:normAutofit fontScale="92500" lnSpcReduction="10000"/>
          </a:bodyPr>
          <a:lstStyle/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de-DE" dirty="0" smtClean="0"/>
              <a:t>Der </a:t>
            </a:r>
            <a:r>
              <a:rPr lang="de-DE" dirty="0"/>
              <a:t>Begriff stammt </a:t>
            </a:r>
            <a:r>
              <a:rPr lang="de-DE" dirty="0" smtClean="0"/>
              <a:t>ursprünglich aus </a:t>
            </a:r>
            <a:r>
              <a:rPr lang="de-DE" dirty="0"/>
              <a:t>der </a:t>
            </a:r>
            <a:r>
              <a:rPr lang="de-DE" dirty="0" smtClean="0"/>
              <a:t>Forstwirtschaft des 18. Jhd.</a:t>
            </a:r>
            <a:r>
              <a:rPr lang="en-US" dirty="0"/>
              <a:t> 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“</a:t>
            </a:r>
            <a:r>
              <a:rPr lang="en-US" dirty="0"/>
              <a:t>Es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so 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Bäume</a:t>
            </a:r>
            <a:r>
              <a:rPr lang="en-US" dirty="0"/>
              <a:t> </a:t>
            </a:r>
            <a:r>
              <a:rPr lang="en-US" dirty="0" err="1"/>
              <a:t>gefällt</a:t>
            </a:r>
            <a:r>
              <a:rPr lang="en-US" dirty="0"/>
              <a:t>,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auch</a:t>
            </a:r>
            <a:r>
              <a:rPr lang="en-US" dirty="0"/>
              <a:t> </a:t>
            </a:r>
            <a:r>
              <a:rPr lang="en-US" dirty="0" err="1"/>
              <a:t>Bäume</a:t>
            </a:r>
            <a:r>
              <a:rPr lang="en-US" dirty="0"/>
              <a:t> </a:t>
            </a:r>
            <a:r>
              <a:rPr lang="en-US" dirty="0" err="1"/>
              <a:t>nachwachsen</a:t>
            </a:r>
            <a:r>
              <a:rPr lang="en-US" dirty="0"/>
              <a:t>”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Erweitert</a:t>
            </a:r>
            <a:r>
              <a:rPr lang="en-US" dirty="0" smtClean="0"/>
              <a:t> auf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Ökosysteme</a:t>
            </a:r>
            <a:r>
              <a:rPr lang="en-US" dirty="0" smtClean="0"/>
              <a:t> </a:t>
            </a:r>
            <a:r>
              <a:rPr lang="en-US" dirty="0" err="1" smtClean="0"/>
              <a:t>bedeutet</a:t>
            </a:r>
            <a:r>
              <a:rPr lang="en-US" dirty="0" smtClean="0"/>
              <a:t> </a:t>
            </a:r>
            <a:r>
              <a:rPr lang="en-US" dirty="0" err="1" smtClean="0"/>
              <a:t>Nachhaltigkeit</a:t>
            </a:r>
            <a:r>
              <a:rPr lang="en-US" dirty="0" smtClean="0"/>
              <a:t>, </a:t>
            </a:r>
            <a:r>
              <a:rPr lang="en-US" dirty="0" err="1"/>
              <a:t>dass</a:t>
            </a:r>
            <a:r>
              <a:rPr lang="en-US" dirty="0"/>
              <a:t>  </a:t>
            </a:r>
            <a:r>
              <a:rPr lang="en-US" dirty="0" err="1"/>
              <a:t>ökologische</a:t>
            </a:r>
            <a:r>
              <a:rPr lang="en-US" dirty="0"/>
              <a:t> </a:t>
            </a:r>
            <a:r>
              <a:rPr lang="en-US" dirty="0" err="1"/>
              <a:t>Prozesse</a:t>
            </a:r>
            <a:r>
              <a:rPr lang="en-US" dirty="0"/>
              <a:t>, </a:t>
            </a:r>
            <a:r>
              <a:rPr lang="en-US" dirty="0" err="1"/>
              <a:t>Funktionen</a:t>
            </a:r>
            <a:r>
              <a:rPr lang="en-US" dirty="0"/>
              <a:t>, </a:t>
            </a:r>
            <a:r>
              <a:rPr lang="en-US" dirty="0" err="1"/>
              <a:t>Produktivität</a:t>
            </a:r>
            <a:r>
              <a:rPr lang="en-US" dirty="0"/>
              <a:t> und die </a:t>
            </a:r>
            <a:r>
              <a:rPr lang="en-US" dirty="0" err="1"/>
              <a:t>Biodiversität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</a:t>
            </a:r>
            <a:r>
              <a:rPr lang="en-US" dirty="0" err="1"/>
              <a:t>Ökosystems</a:t>
            </a:r>
            <a:r>
              <a:rPr lang="en-US" dirty="0"/>
              <a:t> </a:t>
            </a:r>
            <a:r>
              <a:rPr lang="en-US" dirty="0" err="1"/>
              <a:t>auch</a:t>
            </a:r>
            <a:r>
              <a:rPr lang="en-US" dirty="0"/>
              <a:t> in </a:t>
            </a:r>
            <a:r>
              <a:rPr lang="en-US" dirty="0" err="1"/>
              <a:t>Zukunft</a:t>
            </a:r>
            <a:r>
              <a:rPr lang="en-US" dirty="0"/>
              <a:t> </a:t>
            </a:r>
            <a:r>
              <a:rPr lang="en-US" dirty="0" err="1"/>
              <a:t>erhalten</a:t>
            </a:r>
            <a:r>
              <a:rPr lang="en-US" dirty="0"/>
              <a:t> </a:t>
            </a:r>
            <a:r>
              <a:rPr lang="en-US" dirty="0" err="1" smtClean="0"/>
              <a:t>bleiben</a:t>
            </a:r>
            <a:r>
              <a:rPr lang="en-US" dirty="0" smtClean="0"/>
              <a:t>.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Fokus</a:t>
            </a:r>
            <a:r>
              <a:rPr lang="en-US" dirty="0" smtClean="0"/>
              <a:t> auf </a:t>
            </a:r>
            <a:r>
              <a:rPr lang="en-US" dirty="0" err="1" smtClean="0"/>
              <a:t>Ökologie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1-Säulen-Konzept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700808"/>
            <a:ext cx="2771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251520" y="857250"/>
            <a:ext cx="8712967" cy="100012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Das </a:t>
            </a:r>
            <a:r>
              <a:rPr lang="en-US" sz="3600" b="1" dirty="0" err="1" smtClean="0"/>
              <a:t>Drei-Säulen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Konzept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Nachhaltigkeit</a:t>
            </a:r>
            <a:endParaRPr lang="de-DE" sz="3600" b="1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772816"/>
            <a:ext cx="5614998" cy="4786346"/>
          </a:xfrm>
        </p:spPr>
        <p:txBody>
          <a:bodyPr rtlCol="0">
            <a:normAutofit/>
          </a:bodyPr>
          <a:lstStyle/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Dargelegt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Agenda 21 (1998).</a:t>
            </a:r>
          </a:p>
          <a:p>
            <a:pPr marL="640080" lvl="1" indent="-246888">
              <a:buFont typeface="Wingdings 2"/>
              <a:buChar char=""/>
              <a:defRPr/>
            </a:pPr>
            <a:r>
              <a:rPr lang="en-US" dirty="0" err="1" smtClean="0"/>
              <a:t>Ökologische</a:t>
            </a:r>
            <a:r>
              <a:rPr lang="en-US" dirty="0" smtClean="0"/>
              <a:t>, </a:t>
            </a:r>
            <a:r>
              <a:rPr lang="en-US" dirty="0" err="1" smtClean="0"/>
              <a:t>ökonomische</a:t>
            </a:r>
            <a:r>
              <a:rPr lang="en-US" dirty="0" smtClean="0"/>
              <a:t> und </a:t>
            </a:r>
            <a:r>
              <a:rPr lang="en-US" dirty="0" err="1" smtClean="0"/>
              <a:t>soziale</a:t>
            </a:r>
            <a:r>
              <a:rPr lang="en-US" dirty="0" smtClean="0"/>
              <a:t> </a:t>
            </a:r>
            <a:r>
              <a:rPr lang="en-US" dirty="0" err="1" smtClean="0"/>
              <a:t>Nachhaltigkeit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gleichberechtigt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berücksichtigen</a:t>
            </a:r>
            <a:r>
              <a:rPr lang="en-US" dirty="0" smtClean="0"/>
              <a:t>. </a:t>
            </a:r>
          </a:p>
          <a:p>
            <a:pPr marL="640080" lvl="1" indent="-246888">
              <a:buFont typeface="Wingdings 2"/>
              <a:buChar char=""/>
              <a:defRPr/>
            </a:pPr>
            <a:r>
              <a:rPr lang="en-US" dirty="0" err="1" smtClean="0"/>
              <a:t>Unsere</a:t>
            </a:r>
            <a:r>
              <a:rPr lang="en-US" dirty="0" smtClean="0"/>
              <a:t> </a:t>
            </a:r>
            <a:r>
              <a:rPr lang="en-US" dirty="0" err="1" smtClean="0"/>
              <a:t>Gesellschaft</a:t>
            </a:r>
            <a:r>
              <a:rPr lang="en-US" dirty="0" smtClean="0"/>
              <a:t> </a:t>
            </a:r>
            <a:r>
              <a:rPr lang="en-US" dirty="0" err="1" smtClean="0"/>
              <a:t>sollte</a:t>
            </a:r>
            <a:r>
              <a:rPr lang="en-US" dirty="0" smtClean="0"/>
              <a:t> </a:t>
            </a:r>
            <a:r>
              <a:rPr lang="en-US" dirty="0" err="1" smtClean="0"/>
              <a:t>dafür</a:t>
            </a:r>
            <a:r>
              <a:rPr lang="en-US" dirty="0" smtClean="0"/>
              <a:t> </a:t>
            </a:r>
            <a:r>
              <a:rPr lang="en-US" dirty="0" err="1" smtClean="0"/>
              <a:t>sorgen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kommende</a:t>
            </a:r>
            <a:r>
              <a:rPr lang="en-US" dirty="0" smtClean="0"/>
              <a:t> </a:t>
            </a:r>
            <a:r>
              <a:rPr lang="en-US" dirty="0" err="1" smtClean="0"/>
              <a:t>Generationen</a:t>
            </a:r>
            <a:r>
              <a:rPr lang="en-US" dirty="0" smtClean="0"/>
              <a:t> in </a:t>
            </a:r>
            <a:r>
              <a:rPr lang="en-US" dirty="0" err="1" smtClean="0"/>
              <a:t>Wohlstand</a:t>
            </a:r>
            <a:r>
              <a:rPr lang="en-US" dirty="0" smtClean="0"/>
              <a:t> und </a:t>
            </a:r>
            <a:r>
              <a:rPr lang="en-US" dirty="0" err="1" smtClean="0"/>
              <a:t>Gerechtigkeit</a:t>
            </a:r>
            <a:r>
              <a:rPr lang="en-US" dirty="0" smtClean="0"/>
              <a:t> </a:t>
            </a:r>
            <a:r>
              <a:rPr lang="en-US" dirty="0" err="1" smtClean="0"/>
              <a:t>leben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/>
          </a:p>
        </p:txBody>
      </p:sp>
      <p:pic>
        <p:nvPicPr>
          <p:cNvPr id="2050" name="Picture 2" descr="http://www.arge.schule-hamburg.de/Archiv/nachhaltmagdreie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285992"/>
            <a:ext cx="2962275" cy="2905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1143000"/>
          </a:xfrm>
        </p:spPr>
        <p:txBody>
          <a:bodyPr>
            <a:noAutofit/>
          </a:bodyPr>
          <a:lstStyle/>
          <a:p>
            <a:r>
              <a:rPr lang="de-DE" sz="3600" b="1" dirty="0" smtClean="0"/>
              <a:t>Das Drei-Säulen-Konzept der Nachhaltigkeit</a:t>
            </a:r>
            <a:endParaRPr lang="de-DE" sz="3600" b="1" dirty="0"/>
          </a:p>
        </p:txBody>
      </p:sp>
      <p:pic>
        <p:nvPicPr>
          <p:cNvPr id="5" name="Grafik 1" descr="CK BnE Abb 1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04048" y="2132856"/>
            <a:ext cx="4139952" cy="4104456"/>
          </a:xfrm>
          <a:prstGeom prst="rect">
            <a:avLst/>
          </a:prstGeom>
        </p:spPr>
      </p:pic>
      <p:sp>
        <p:nvSpPr>
          <p:cNvPr id="7" name="Inhaltsplatzhalter 3"/>
          <p:cNvSpPr txBox="1">
            <a:spLocks/>
          </p:cNvSpPr>
          <p:nvPr/>
        </p:nvSpPr>
        <p:spPr>
          <a:xfrm>
            <a:off x="107504" y="1628800"/>
            <a:ext cx="5112568" cy="441351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de-DE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Kritik am Modell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de-DE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Dimensionen sind nicht gleichwertig</a:t>
            </a:r>
          </a:p>
          <a:p>
            <a:pPr marL="640080" lvl="1" indent="-246888">
              <a:spcBef>
                <a:spcPct val="20000"/>
              </a:spcBef>
              <a:buFont typeface="Wingdings 2"/>
              <a:buChar char=""/>
              <a:defRPr/>
            </a:pPr>
            <a:r>
              <a:rPr lang="de-DE" sz="2600" dirty="0" smtClean="0"/>
              <a:t>schlechte Umsetzbarkeit, da Ziele unvereinbar sind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de-DE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weitere Dimensionen sind  ggf. nötig (kulturell, institutionell)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lang="de-DE" sz="2600" dirty="0" smtClean="0"/>
              <a:t>Aber: </a:t>
            </a:r>
            <a:r>
              <a:rPr kumimoji="0" lang="de-DE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Konzepte mit weiteren Dimensionen werden dennoch selten benutzt</a:t>
            </a:r>
            <a:endParaRPr kumimoji="0" lang="de-DE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Nachhaltigkeit – „Gummiwort“?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600" dirty="0" smtClean="0"/>
              <a:t>Viele verschiedene Definitionen und Konzepte der Nachhaltigkeit</a:t>
            </a:r>
          </a:p>
          <a:p>
            <a:r>
              <a:rPr lang="de-DE" sz="2600" dirty="0" smtClean="0"/>
              <a:t>Bedeutung des Attributs „nachhaltig“ ebenfalls vielfältig – von dauerhaft/effektiv bis umweltfreundlich kann alles gemeint sein</a:t>
            </a:r>
          </a:p>
          <a:p>
            <a:r>
              <a:rPr lang="de-DE" sz="2600" dirty="0" smtClean="0"/>
              <a:t>Benutzung des Wortes als Pro-Wort in Politik, Medien und Wirtschaft – „für alles und jedes“</a:t>
            </a:r>
          </a:p>
          <a:p>
            <a:r>
              <a:rPr lang="de-DE" sz="2600" dirty="0" smtClean="0"/>
              <a:t>… auch in Bezug auf Bildung.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001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3600" b="1" dirty="0" smtClean="0"/>
              <a:t>Nachhaltige Entwicklung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6131024" cy="4569371"/>
          </a:xfrm>
        </p:spPr>
        <p:txBody>
          <a:bodyPr rtlCol="0"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de-DE" dirty="0" smtClean="0"/>
              <a:t>Begriff wird oft synonym zur Nachhaltigkeit verwendet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Die </a:t>
            </a:r>
            <a:r>
              <a:rPr lang="en-US" dirty="0" err="1" smtClean="0"/>
              <a:t>Weltkommission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Umwelt</a:t>
            </a:r>
            <a:r>
              <a:rPr lang="en-US" dirty="0" smtClean="0"/>
              <a:t> und </a:t>
            </a:r>
            <a:r>
              <a:rPr lang="en-US" dirty="0" err="1" smtClean="0"/>
              <a:t>Entwicklung</a:t>
            </a:r>
            <a:r>
              <a:rPr lang="en-US" dirty="0" smtClean="0"/>
              <a:t> hat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Brundtland-Bericht</a:t>
            </a:r>
            <a:r>
              <a:rPr lang="en-US" dirty="0" smtClean="0"/>
              <a:t> </a:t>
            </a:r>
            <a:r>
              <a:rPr lang="en-US" dirty="0" err="1" smtClean="0"/>
              <a:t>folgende</a:t>
            </a:r>
            <a:r>
              <a:rPr lang="en-US" dirty="0" smtClean="0"/>
              <a:t> Definition von </a:t>
            </a:r>
            <a:r>
              <a:rPr lang="en-US" dirty="0" err="1" smtClean="0"/>
              <a:t>nachhaltiger</a:t>
            </a:r>
            <a:r>
              <a:rPr lang="en-US" dirty="0" smtClean="0"/>
              <a:t> </a:t>
            </a:r>
            <a:r>
              <a:rPr lang="en-US" dirty="0" err="1" smtClean="0"/>
              <a:t>Entwicklung</a:t>
            </a:r>
            <a:r>
              <a:rPr lang="en-US" dirty="0" smtClean="0"/>
              <a:t> </a:t>
            </a:r>
            <a:r>
              <a:rPr lang="en-US" dirty="0" err="1" smtClean="0"/>
              <a:t>geprägt</a:t>
            </a:r>
            <a:r>
              <a:rPr lang="en-US" dirty="0" smtClean="0"/>
              <a:t>:</a:t>
            </a:r>
          </a:p>
          <a:p>
            <a:pPr marL="640080" lvl="1" indent="-246888" fontAlgn="auto">
              <a:spcAft>
                <a:spcPts val="0"/>
              </a:spcAft>
              <a:buNone/>
              <a:defRPr/>
            </a:pPr>
            <a:r>
              <a:rPr lang="en-US" dirty="0" smtClean="0"/>
              <a:t>    “</a:t>
            </a:r>
            <a:r>
              <a:rPr lang="de-DE" dirty="0" smtClean="0"/>
              <a:t>eine Entwicklung, die den Bedürfnissen der jetzigen Generation entspricht, ohne die Möglichkeiten künftiger Generationen zu gefährden, ihre eigenen Bedürfnisse zu befriedigen“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aktuelle</a:t>
            </a:r>
            <a:r>
              <a:rPr lang="en-US" dirty="0" smtClean="0"/>
              <a:t> </a:t>
            </a:r>
            <a:r>
              <a:rPr lang="en-US" dirty="0" err="1" smtClean="0"/>
              <a:t>Probleme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ohne</a:t>
            </a:r>
            <a:r>
              <a:rPr lang="en-US" dirty="0" smtClean="0"/>
              <a:t> </a:t>
            </a:r>
            <a:r>
              <a:rPr lang="en-US" dirty="0" err="1" smtClean="0"/>
              <a:t>nachhaltige</a:t>
            </a:r>
            <a:r>
              <a:rPr lang="en-US" dirty="0" smtClean="0"/>
              <a:t> </a:t>
            </a:r>
            <a:r>
              <a:rPr lang="en-US" dirty="0" err="1" smtClean="0"/>
              <a:t>Entwicklung</a:t>
            </a:r>
            <a:r>
              <a:rPr lang="en-US" dirty="0" smtClean="0"/>
              <a:t> </a:t>
            </a:r>
            <a:r>
              <a:rPr lang="en-US" dirty="0" err="1" smtClean="0"/>
              <a:t>gelöst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3114" y="2204864"/>
            <a:ext cx="218535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1027</Words>
  <Application>Microsoft Office PowerPoint</Application>
  <PresentationFormat>Bildschirmpräsentation (4:3)</PresentationFormat>
  <Paragraphs>131</Paragraphs>
  <Slides>23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Larissa-Design</vt:lpstr>
      <vt:lpstr>Am Anfang:  Was verstehen Sie unter Nachhaltigkeit und Bildung für Nachhaltige Entwicklung </vt:lpstr>
      <vt:lpstr>Eine Selbstreflexion am Anfang</vt:lpstr>
      <vt:lpstr>Nachhaltigkeit und Bildung für Nachhaltige Entwicklung  im Chemieunterricht? Teil 1 – Fachliche Grundlagen</vt:lpstr>
      <vt:lpstr>Übersicht</vt:lpstr>
      <vt:lpstr>Geschichte des Nachhaltigkeitsbegriffs</vt:lpstr>
      <vt:lpstr>Das Drei-Säulen Konzept der Nachhaltigkeit</vt:lpstr>
      <vt:lpstr>Das Drei-Säulen-Konzept der Nachhaltigkeit</vt:lpstr>
      <vt:lpstr>Nachhaltigkeit – „Gummiwort“?</vt:lpstr>
      <vt:lpstr>Nachhaltige Entwicklung</vt:lpstr>
      <vt:lpstr>Nachhaltigkeit und Chemie</vt:lpstr>
      <vt:lpstr>Nachhaltigkeit und Chemie</vt:lpstr>
      <vt:lpstr>Nachhaltigkeit in der Chemie</vt:lpstr>
      <vt:lpstr>Kenntnisse und Vorstellungen von Studierenden und Referendaren zu Nachhaltigkeit und Chemie</vt:lpstr>
      <vt:lpstr>Assoziationen mit  Nachhaltigkeit</vt:lpstr>
      <vt:lpstr>Verständnis von Nachhaltigkeit</vt:lpstr>
      <vt:lpstr>Verständnis von Nachhaltigkeit</vt:lpstr>
      <vt:lpstr>Verständnis von Nachhaltigkeit</vt:lpstr>
      <vt:lpstr>Ziele des Seminars</vt:lpstr>
      <vt:lpstr>Fachliche Grundlagen über Nachhaltigkeit und Chemie</vt:lpstr>
      <vt:lpstr>Lernen über Nachhaltigkeit und Green Chemistry – ein WebQuest</vt:lpstr>
      <vt:lpstr>Das WebQuests</vt:lpstr>
      <vt:lpstr>Ablauf des WebQuests</vt:lpstr>
      <vt:lpstr>Arbeitsauftrag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Nachhaltigkeit und Green Chemistry</dc:title>
  <dc:creator>Mareike Burmeister</dc:creator>
  <cp:lastModifiedBy>Eilks</cp:lastModifiedBy>
  <cp:revision>19</cp:revision>
  <dcterms:created xsi:type="dcterms:W3CDTF">2011-01-03T20:47:45Z</dcterms:created>
  <dcterms:modified xsi:type="dcterms:W3CDTF">2013-01-24T10:20:40Z</dcterms:modified>
</cp:coreProperties>
</file>